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Nunito"/>
      <p:regular r:id="rId19"/>
      <p:bold r:id="rId20"/>
      <p:italic r:id="rId21"/>
      <p:boldItalic r:id="rId22"/>
    </p:embeddedFont>
    <p:embeddedFont>
      <p:font typeface="Pacifico"/>
      <p:regular r:id="rId23"/>
    </p:embeddedFont>
    <p:embeddedFont>
      <p:font typeface="Ovo"/>
      <p:regular r:id="rId24"/>
    </p:embeddedFont>
    <p:embeddedFont>
      <p:font typeface="Helvetica Neue"/>
      <p:regular r:id="rId25"/>
      <p:bold r:id="rId26"/>
      <p:italic r:id="rId27"/>
      <p:boldItalic r:id="rId28"/>
    </p:embeddedFont>
    <p:embeddedFont>
      <p:font typeface="Helvetica Neue Light"/>
      <p:regular r:id="rId29"/>
      <p:bold r:id="rId30"/>
      <p:italic r:id="rId31"/>
      <p:boldItalic r:id="rId32"/>
    </p:embeddedFont>
    <p:embeddedFont>
      <p:font typeface="Gill Sans"/>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bold.fntdata"/><Relationship Id="rId22" Type="http://schemas.openxmlformats.org/officeDocument/2006/relationships/font" Target="fonts/Nunito-boldItalic.fntdata"/><Relationship Id="rId21" Type="http://schemas.openxmlformats.org/officeDocument/2006/relationships/font" Target="fonts/Nunito-italic.fntdata"/><Relationship Id="rId24" Type="http://schemas.openxmlformats.org/officeDocument/2006/relationships/font" Target="fonts/Ovo-regular.fntdata"/><Relationship Id="rId23" Type="http://schemas.openxmlformats.org/officeDocument/2006/relationships/font" Target="fonts/Pacific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bold.fntdata"/><Relationship Id="rId25" Type="http://schemas.openxmlformats.org/officeDocument/2006/relationships/font" Target="fonts/HelveticaNeue-regular.fntdata"/><Relationship Id="rId28" Type="http://schemas.openxmlformats.org/officeDocument/2006/relationships/font" Target="fonts/HelveticaNeue-boldItalic.fntdata"/><Relationship Id="rId27"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Ligh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Light-italic.fntdata"/><Relationship Id="rId30" Type="http://schemas.openxmlformats.org/officeDocument/2006/relationships/font" Target="fonts/HelveticaNeueLight-bold.fntdata"/><Relationship Id="rId11" Type="http://schemas.openxmlformats.org/officeDocument/2006/relationships/slide" Target="slides/slide6.xml"/><Relationship Id="rId33" Type="http://schemas.openxmlformats.org/officeDocument/2006/relationships/font" Target="fonts/GillSans-regular.fntdata"/><Relationship Id="rId10" Type="http://schemas.openxmlformats.org/officeDocument/2006/relationships/slide" Target="slides/slide5.xml"/><Relationship Id="rId32" Type="http://schemas.openxmlformats.org/officeDocument/2006/relationships/font" Target="fonts/HelveticaNeueLight-boldItalic.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GillSans-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Nunito-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athsbot.com/manipulatives/rod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Allie Slides 1-4</a:t>
            </a:r>
            <a:endParaRPr/>
          </a:p>
          <a:p>
            <a:pPr indent="0" lvl="0" marL="0" rtl="0" algn="l">
              <a:spcBef>
                <a:spcPts val="0"/>
              </a:spcBef>
              <a:spcAft>
                <a:spcPts val="0"/>
              </a:spcAft>
              <a:buNone/>
            </a:pPr>
            <a:r>
              <a:rPr lang="en"/>
              <a:t>5:00-5:20</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9af31e84af_0_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dk1"/>
                </a:solidFill>
              </a:rPr>
              <a:t>Allie </a:t>
            </a:r>
            <a:r>
              <a:rPr lang="en">
                <a:solidFill>
                  <a:schemeClr val="dk1"/>
                </a:solidFill>
              </a:rPr>
              <a:t>5:45-5:55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What would a more advanced number talk look like with models?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are getting an experience of what it feels like to split and unitize. How do we recognize when we’re asking children to do this, how do the models support our learning?</a:t>
            </a:r>
            <a:endParaRPr>
              <a:solidFill>
                <a:schemeClr val="dk1"/>
              </a:solidFill>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
              <a:t>Completed TASK SLIDE (</a:t>
            </a:r>
            <a:r>
              <a:rPr i="1" lang="en"/>
              <a:t>example</a:t>
            </a:r>
            <a:r>
              <a:rPr lang="en"/>
              <a:t>)</a:t>
            </a:r>
            <a:endParaRPr/>
          </a:p>
          <a:p>
            <a:pPr indent="0" lvl="0" marL="0" rtl="0" algn="l">
              <a:lnSpc>
                <a:spcPct val="117999"/>
              </a:lnSpc>
              <a:spcBef>
                <a:spcPts val="0"/>
              </a:spcBef>
              <a:spcAft>
                <a:spcPts val="0"/>
              </a:spcAft>
              <a:buSzPts val="1400"/>
              <a:buNone/>
            </a:pPr>
            <a:r>
              <a:rPr lang="en" u="sng"/>
              <a:t>Set up the task</a:t>
            </a:r>
            <a:r>
              <a:rPr lang="en"/>
              <a:t>: Label each item’s value for the task; include the question for the task as one of the labels. Place the discussion card and the support cards for the task under their covers. </a:t>
            </a:r>
            <a:endParaRPr/>
          </a:p>
          <a:p>
            <a:pPr indent="0" lvl="0" marL="0" rtl="0" algn="l">
              <a:lnSpc>
                <a:spcPct val="117999"/>
              </a:lnSpc>
              <a:spcBef>
                <a:spcPts val="0"/>
              </a:spcBef>
              <a:spcAft>
                <a:spcPts val="0"/>
              </a:spcAft>
              <a:buSzPts val="1400"/>
              <a:buNone/>
            </a:pPr>
            <a:r>
              <a:rPr lang="en" u="sng"/>
              <a:t>Present the task</a:t>
            </a:r>
            <a:r>
              <a:rPr lang="en"/>
              <a:t>: </a:t>
            </a:r>
            <a:r>
              <a:rPr i="1" lang="en"/>
              <a:t>“A chip is worth 2¢. A cup has 3 chips. A box has 4 cups. How much is a box worth?”</a:t>
            </a:r>
            <a:endParaRPr i="1"/>
          </a:p>
          <a:p>
            <a:pPr indent="0" lvl="0" marL="0" rtl="0" algn="l">
              <a:lnSpc>
                <a:spcPct val="117999"/>
              </a:lnSpc>
              <a:spcBef>
                <a:spcPts val="0"/>
              </a:spcBef>
              <a:spcAft>
                <a:spcPts val="0"/>
              </a:spcAft>
              <a:buSzPts val="1400"/>
              <a:buNone/>
            </a:pPr>
            <a:r>
              <a:rPr lang="en" u="sng"/>
              <a:t>During the task</a:t>
            </a:r>
            <a:r>
              <a:rPr lang="en"/>
              <a:t>: Students may ask to see </a:t>
            </a:r>
            <a:r>
              <a:rPr i="1" lang="en"/>
              <a:t>one</a:t>
            </a:r>
            <a:r>
              <a:rPr lang="en"/>
              <a:t> of the Support Cards.</a:t>
            </a:r>
            <a:endParaRPr/>
          </a:p>
          <a:p>
            <a:pPr indent="457200" lvl="0" marL="0" rtl="0" algn="l">
              <a:lnSpc>
                <a:spcPct val="115000"/>
              </a:lnSpc>
              <a:spcBef>
                <a:spcPts val="0"/>
              </a:spcBef>
              <a:spcAft>
                <a:spcPts val="0"/>
              </a:spcAft>
              <a:buClr>
                <a:schemeClr val="dk1"/>
              </a:buClr>
              <a:buSzPts val="1100"/>
              <a:buFont typeface="Arial"/>
              <a:buNone/>
            </a:pPr>
            <a:r>
              <a:rPr i="1" lang="en">
                <a:solidFill>
                  <a:schemeClr val="dk1"/>
                </a:solidFill>
              </a:rPr>
              <a:t>To move the cover behind the card</a:t>
            </a:r>
            <a:r>
              <a:rPr lang="en">
                <a:solidFill>
                  <a:schemeClr val="dk1"/>
                </a:solidFill>
              </a:rPr>
              <a:t>: 	Select the Support Card, then in the menu bar choose </a:t>
            </a:r>
            <a:r>
              <a:rPr lang="en" u="sng">
                <a:solidFill>
                  <a:schemeClr val="dk1"/>
                </a:solidFill>
              </a:rPr>
              <a:t>Arrange</a:t>
            </a:r>
            <a:r>
              <a:rPr lang="en">
                <a:solidFill>
                  <a:schemeClr val="dk1"/>
                </a:solidFill>
              </a:rPr>
              <a:t> → </a:t>
            </a:r>
            <a:r>
              <a:rPr lang="en" u="sng">
                <a:solidFill>
                  <a:schemeClr val="dk1"/>
                </a:solidFill>
              </a:rPr>
              <a:t>Order</a:t>
            </a:r>
            <a:r>
              <a:rPr lang="en">
                <a:solidFill>
                  <a:schemeClr val="dk1"/>
                </a:solidFill>
              </a:rPr>
              <a:t> → </a:t>
            </a:r>
            <a:r>
              <a:rPr lang="en" u="sng">
                <a:solidFill>
                  <a:schemeClr val="dk1"/>
                </a:solidFill>
              </a:rPr>
              <a:t>Send to back</a:t>
            </a:r>
            <a:endParaRPr u="sng"/>
          </a:p>
          <a:p>
            <a:pPr indent="0" lvl="0" marL="0" rtl="0" algn="l">
              <a:lnSpc>
                <a:spcPct val="117999"/>
              </a:lnSpc>
              <a:spcBef>
                <a:spcPts val="0"/>
              </a:spcBef>
              <a:spcAft>
                <a:spcPts val="0"/>
              </a:spcAft>
              <a:buSzPts val="1400"/>
              <a:buNone/>
            </a:pPr>
            <a:r>
              <a:rPr lang="en" u="sng"/>
              <a:t>After students solve the task</a:t>
            </a:r>
            <a:r>
              <a:rPr lang="en"/>
              <a:t>: When discussing solutions, show the discussion card so that students can refer to it as they explain how they got their answers.</a:t>
            </a:r>
            <a:endParaRPr/>
          </a:p>
        </p:txBody>
      </p:sp>
      <p:sp>
        <p:nvSpPr>
          <p:cNvPr id="138" name="Google Shape;138;g9af31e84af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9af31e84af_2_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
              <a:t>TASK SLIDE </a:t>
            </a:r>
            <a:r>
              <a:rPr i="1" lang="en"/>
              <a:t>(master)</a:t>
            </a:r>
            <a:endParaRPr i="1"/>
          </a:p>
          <a:p>
            <a:pPr indent="0" lvl="0" marL="0" rtl="0" algn="l">
              <a:lnSpc>
                <a:spcPct val="117999"/>
              </a:lnSpc>
              <a:spcBef>
                <a:spcPts val="0"/>
              </a:spcBef>
              <a:spcAft>
                <a:spcPts val="0"/>
              </a:spcAft>
              <a:buSzPts val="1400"/>
              <a:buNone/>
            </a:pPr>
            <a:r>
              <a:rPr lang="en"/>
              <a:t>Duplicate this page to make setups for each task you want to present in your lesson.</a:t>
            </a:r>
            <a:endParaRPr/>
          </a:p>
          <a:p>
            <a:pPr indent="0" lvl="0" marL="0" rtl="0" algn="l">
              <a:lnSpc>
                <a:spcPct val="115000"/>
              </a:lnSpc>
              <a:spcBef>
                <a:spcPts val="0"/>
              </a:spcBef>
              <a:spcAft>
                <a:spcPts val="0"/>
              </a:spcAft>
              <a:buSzPts val="1400"/>
              <a:buNone/>
            </a:pPr>
            <a:r>
              <a:rPr i="1" lang="en">
                <a:solidFill>
                  <a:schemeClr val="dk1"/>
                </a:solidFill>
              </a:rPr>
              <a:t>To move Support and Discussion Cards behind the screens</a:t>
            </a: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Arrange → Order → Send to back</a:t>
            </a:r>
            <a:endParaRPr>
              <a:solidFill>
                <a:schemeClr val="dk1"/>
              </a:solidFill>
            </a:endParaRPr>
          </a:p>
          <a:p>
            <a:pPr indent="0" lvl="0" marL="0" rtl="0" algn="l">
              <a:lnSpc>
                <a:spcPct val="117999"/>
              </a:lnSpc>
              <a:spcBef>
                <a:spcPts val="0"/>
              </a:spcBef>
              <a:spcAft>
                <a:spcPts val="0"/>
              </a:spcAft>
              <a:buSzPts val="1400"/>
              <a:buNone/>
            </a:pPr>
            <a:r>
              <a:t/>
            </a:r>
            <a:endParaRPr/>
          </a:p>
        </p:txBody>
      </p:sp>
      <p:sp>
        <p:nvSpPr>
          <p:cNvPr id="155" name="Google Shape;155;g9af31e84af_2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92b295641a_0_4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92b295641a_0_4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5:55 - 6:00 Ask to put into the chat.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8de096e5e4_1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8de096e5e4_1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92b295641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92b295641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Offerings of Sentence Starters/Icebreakers</a:t>
            </a:r>
            <a:endParaRPr/>
          </a:p>
          <a:p>
            <a:pPr indent="0" lvl="0" marL="0" rtl="0" algn="l">
              <a:spcBef>
                <a:spcPts val="0"/>
              </a:spcBef>
              <a:spcAft>
                <a:spcPts val="0"/>
              </a:spcAft>
              <a:buNone/>
            </a:pPr>
            <a:r>
              <a:rPr lang="en"/>
              <a:t>Breakout Rooms for 7 minutes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What’s the last movie you </a:t>
            </a:r>
            <a:r>
              <a:rPr lang="en"/>
              <a:t>watched</a:t>
            </a:r>
            <a:r>
              <a:rPr lang="en"/>
              <a:t>/show you binge-watched?</a:t>
            </a:r>
            <a:endParaRPr/>
          </a:p>
          <a:p>
            <a:pPr indent="0" lvl="0" marL="0" rtl="0" algn="l">
              <a:spcBef>
                <a:spcPts val="0"/>
              </a:spcBef>
              <a:spcAft>
                <a:spcPts val="0"/>
              </a:spcAft>
              <a:buNone/>
            </a:pPr>
            <a:r>
              <a:rPr lang="en"/>
              <a:t>What have you learned about yourself and others in quarantine? </a:t>
            </a:r>
            <a:endParaRPr/>
          </a:p>
          <a:p>
            <a:pPr indent="0" lvl="0" marL="0" rtl="0" algn="l">
              <a:spcBef>
                <a:spcPts val="0"/>
              </a:spcBef>
              <a:spcAft>
                <a:spcPts val="0"/>
              </a:spcAft>
              <a:buNone/>
            </a:pPr>
            <a:r>
              <a:rPr lang="en"/>
              <a:t>What are you leaving behind from your pre-CoronaVirus life?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8cb53816b6_0_4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8cb53816b6_0_4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 of what we have don, the path we have been on.</a:t>
            </a:r>
            <a:endParaRPr/>
          </a:p>
          <a:p>
            <a:pPr indent="0" lvl="0" marL="0" rtl="0" algn="l">
              <a:spcBef>
                <a:spcPts val="0"/>
              </a:spcBef>
              <a:spcAft>
                <a:spcPts val="0"/>
              </a:spcAft>
              <a:buNone/>
            </a:pPr>
            <a:r>
              <a:rPr lang="en"/>
              <a: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Where are there joyful places?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8fb48e6868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8fb48e6868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Allie Slides 1-4</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5:00-5:15</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98d818cbe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98d818cb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Michelle </a:t>
            </a:r>
            <a:endParaRPr/>
          </a:p>
          <a:p>
            <a:pPr indent="0" lvl="0" marL="0" rtl="0" algn="l">
              <a:spcBef>
                <a:spcPts val="0"/>
              </a:spcBef>
              <a:spcAft>
                <a:spcPts val="0"/>
              </a:spcAft>
              <a:buNone/>
            </a:pPr>
            <a:r>
              <a:rPr lang="en"/>
              <a:t>5:15</a:t>
            </a:r>
            <a:endParaRPr/>
          </a:p>
          <a:p>
            <a:pPr indent="0" lvl="0" marL="0" rtl="0" algn="l">
              <a:spcBef>
                <a:spcPts val="0"/>
              </a:spcBef>
              <a:spcAft>
                <a:spcPts val="0"/>
              </a:spcAft>
              <a:buNone/>
            </a:pPr>
            <a:r>
              <a:rPr lang="en"/>
              <a:t>Here is a model we looked at last time. </a:t>
            </a:r>
            <a:endParaRPr/>
          </a:p>
          <a:p>
            <a:pPr indent="0" lvl="0" marL="0" rtl="0" algn="l">
              <a:spcBef>
                <a:spcPts val="0"/>
              </a:spcBef>
              <a:spcAft>
                <a:spcPts val="0"/>
              </a:spcAft>
              <a:buNone/>
            </a:pPr>
            <a:r>
              <a:rPr lang="en"/>
              <a:t>This model is conceptual and procedural.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Grounded in a model I can use by myself to build knowledge </a:t>
            </a:r>
            <a:endParaRPr/>
          </a:p>
          <a:p>
            <a:pPr indent="0" lvl="0" marL="0" rtl="0" algn="l">
              <a:spcBef>
                <a:spcPts val="0"/>
              </a:spcBef>
              <a:spcAft>
                <a:spcPts val="0"/>
              </a:spcAft>
              <a:buNone/>
            </a:pPr>
            <a:r>
              <a:rPr lang="en"/>
              <a:t>Reentry: models give kids the opportunity to see/make sense of connections and create opportunity to discourse in mathematics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do you think?</a:t>
            </a:r>
            <a:endParaRPr/>
          </a:p>
          <a:p>
            <a:pPr indent="0" lvl="0" marL="0" rtl="0" algn="l">
              <a:spcBef>
                <a:spcPts val="0"/>
              </a:spcBef>
              <a:spcAft>
                <a:spcPts val="0"/>
              </a:spcAft>
              <a:buNone/>
            </a:pPr>
            <a:r>
              <a:rPr lang="en"/>
              <a:t>What does the research say? </a:t>
            </a:r>
            <a:endParaRPr/>
          </a:p>
          <a:p>
            <a:pPr indent="-298450" lvl="0" marL="457200" rtl="0" algn="l">
              <a:spcBef>
                <a:spcPts val="0"/>
              </a:spcBef>
              <a:spcAft>
                <a:spcPts val="0"/>
              </a:spcAft>
              <a:buSzPts val="1100"/>
              <a:buChar char="●"/>
            </a:pPr>
            <a:r>
              <a:rPr lang="en"/>
              <a:t>In accelerated year, </a:t>
            </a:r>
            <a:endParaRPr/>
          </a:p>
          <a:p>
            <a:pPr indent="-298450" lvl="1" marL="1371600" rtl="0" algn="l">
              <a:spcBef>
                <a:spcPts val="0"/>
              </a:spcBef>
              <a:spcAft>
                <a:spcPts val="0"/>
              </a:spcAft>
              <a:buSzPts val="1100"/>
              <a:buChar char="○"/>
            </a:pPr>
            <a:r>
              <a:rPr lang="en">
                <a:highlight>
                  <a:srgbClr val="FFFF00"/>
                </a:highlight>
              </a:rPr>
              <a:t>Not relying on counting by ones, ELEM</a:t>
            </a:r>
            <a:endParaRPr>
              <a:highlight>
                <a:srgbClr val="FFFF00"/>
              </a:highlight>
            </a:endParaRPr>
          </a:p>
          <a:p>
            <a:pPr indent="-298450" lvl="1" marL="1371600" rtl="0" algn="l">
              <a:spcBef>
                <a:spcPts val="0"/>
              </a:spcBef>
              <a:spcAft>
                <a:spcPts val="0"/>
              </a:spcAft>
              <a:buSzPts val="1100"/>
              <a:buChar char="○"/>
            </a:pPr>
            <a:r>
              <a:rPr lang="en">
                <a:highlight>
                  <a:srgbClr val="FFFF00"/>
                </a:highlight>
              </a:rPr>
              <a:t>Splitting and Unitizing, MS-HS</a:t>
            </a:r>
            <a:endParaRPr>
              <a:highlight>
                <a:srgbClr val="FFFF00"/>
              </a:highlight>
            </a:endParaRPr>
          </a:p>
          <a:p>
            <a:pPr indent="0" lvl="0" marL="0" rtl="0" algn="l">
              <a:spcBef>
                <a:spcPts val="0"/>
              </a:spcBef>
              <a:spcAft>
                <a:spcPts val="0"/>
              </a:spcAft>
              <a:buNone/>
            </a:pPr>
            <a:r>
              <a:t/>
            </a:r>
            <a:endParaRPr>
              <a:highlight>
                <a:srgbClr val="FFFF00"/>
              </a:highlight>
            </a:endParaRPr>
          </a:p>
          <a:p>
            <a:pPr indent="0" lvl="0" marL="0" rtl="0" algn="l">
              <a:spcBef>
                <a:spcPts val="0"/>
              </a:spcBef>
              <a:spcAft>
                <a:spcPts val="0"/>
              </a:spcAft>
              <a:buNone/>
            </a:pPr>
            <a:r>
              <a:rPr lang="en"/>
              <a:t>What does it mean to split?  What does it mean to iterate? </a:t>
            </a:r>
            <a:endParaRPr/>
          </a:p>
          <a:p>
            <a:pPr indent="0" lvl="0" marL="0" rtl="0" algn="l">
              <a:spcBef>
                <a:spcPts val="0"/>
              </a:spcBef>
              <a:spcAft>
                <a:spcPts val="0"/>
              </a:spcAft>
              <a:buNone/>
            </a:pPr>
            <a:r>
              <a:rPr lang="en"/>
              <a:t>What does it mean to be a unit beyond one?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98d818cbee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7" name="Google Shape;107;g98d818cbee_0_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t/>
            </a:r>
            <a:endParaRPr sz="2000"/>
          </a:p>
          <a:p>
            <a:pPr indent="0" lvl="0" marL="0" marR="0" rtl="0" algn="l">
              <a:lnSpc>
                <a:spcPct val="125000"/>
              </a:lnSpc>
              <a:spcBef>
                <a:spcPts val="0"/>
              </a:spcBef>
              <a:spcAft>
                <a:spcPts val="0"/>
              </a:spcAft>
              <a:buNone/>
            </a:pPr>
            <a:r>
              <a:t/>
            </a:r>
            <a:endParaRPr sz="2000"/>
          </a:p>
          <a:p>
            <a:pPr indent="0" lvl="0" marL="0" marR="0" rtl="0" algn="l">
              <a:lnSpc>
                <a:spcPct val="125000"/>
              </a:lnSpc>
              <a:spcBef>
                <a:spcPts val="0"/>
              </a:spcBef>
              <a:spcAft>
                <a:spcPts val="0"/>
              </a:spcAft>
              <a:buNone/>
            </a:pPr>
            <a:r>
              <a:rPr lang="en" sz="2000"/>
              <a:t>The part that is problematic is that students do not develop more sophisticated understandings of numbers than that they are composed of units of one.</a:t>
            </a:r>
            <a:endParaRPr sz="2000"/>
          </a:p>
          <a:p>
            <a:pPr indent="0" lvl="0" marL="0" marR="0" rtl="0" algn="l">
              <a:lnSpc>
                <a:spcPct val="125000"/>
              </a:lnSpc>
              <a:spcBef>
                <a:spcPts val="0"/>
              </a:spcBef>
              <a:spcAft>
                <a:spcPts val="0"/>
              </a:spcAft>
              <a:buNone/>
            </a:pPr>
            <a:r>
              <a:rPr lang="en" sz="2000"/>
              <a:t>Relate this research back to the last time.  (Elementary)</a:t>
            </a:r>
            <a:endParaRPr sz="2000"/>
          </a:p>
          <a:p>
            <a:pPr indent="0" lvl="0" marL="0" marR="0" rtl="0" algn="l">
              <a:lnSpc>
                <a:spcPct val="125000"/>
              </a:lnSpc>
              <a:spcBef>
                <a:spcPts val="0"/>
              </a:spcBef>
              <a:spcAft>
                <a:spcPts val="0"/>
              </a:spcAft>
              <a:buNone/>
            </a:pPr>
            <a:r>
              <a:rPr lang="en" sz="2000"/>
              <a:t>Now what does that mean for our older students?</a:t>
            </a:r>
            <a:endParaRPr sz="2000"/>
          </a:p>
          <a:p>
            <a:pPr indent="0" lvl="0" marL="0" marR="0" rtl="0" algn="l">
              <a:lnSpc>
                <a:spcPct val="125000"/>
              </a:lnSpc>
              <a:spcBef>
                <a:spcPts val="0"/>
              </a:spcBef>
              <a:spcAft>
                <a:spcPts val="0"/>
              </a:spcAft>
              <a:buNone/>
            </a:pPr>
            <a:r>
              <a:rPr lang="en" sz="2000"/>
              <a:t>Splitting. </a:t>
            </a:r>
            <a:endParaRPr sz="20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9a50138d7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9a50138d7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a:t>
            </a:r>
            <a:r>
              <a:rPr lang="en"/>
              <a:t>20</a:t>
            </a:r>
            <a:r>
              <a:rPr lang="en"/>
              <a:t>-5:40 Erika</a:t>
            </a:r>
            <a:endParaRPr/>
          </a:p>
          <a:p>
            <a:pPr indent="0" lvl="0" marL="0" rtl="0" algn="l">
              <a:spcBef>
                <a:spcPts val="0"/>
              </a:spcBef>
              <a:spcAft>
                <a:spcPts val="0"/>
              </a:spcAft>
              <a:buClr>
                <a:schemeClr val="dk1"/>
              </a:buClr>
              <a:buSzPts val="1100"/>
              <a:buFont typeface="Arial"/>
              <a:buNone/>
            </a:pPr>
            <a:r>
              <a:rPr lang="en" sz="1400" u="sng">
                <a:solidFill>
                  <a:schemeClr val="hlink"/>
                </a:solidFill>
                <a:hlinkClick r:id="rId2"/>
              </a:rPr>
              <a:t>https://mathsbot.com/manipulatives/rods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Introduce and go to breakout rooms!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9a50138d7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9a50138d7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red row is an entry point/</a:t>
            </a:r>
            <a:r>
              <a:rPr lang="en"/>
              <a:t>invitation</a:t>
            </a:r>
            <a:r>
              <a:rPr lang="en"/>
              <a:t>.</a:t>
            </a:r>
            <a:endParaRPr/>
          </a:p>
          <a:p>
            <a:pPr indent="0" lvl="0" marL="0" rtl="0" algn="l">
              <a:spcBef>
                <a:spcPts val="0"/>
              </a:spcBef>
              <a:spcAft>
                <a:spcPts val="0"/>
              </a:spcAft>
              <a:buNone/>
            </a:pPr>
            <a:r>
              <a:rPr lang="en"/>
              <a:t>As the rows move down, it becomes more challenging.  </a:t>
            </a:r>
            <a:endParaRPr/>
          </a:p>
          <a:p>
            <a:pPr indent="0" lvl="0" marL="0" rtl="0" algn="l">
              <a:spcBef>
                <a:spcPts val="0"/>
              </a:spcBef>
              <a:spcAft>
                <a:spcPts val="0"/>
              </a:spcAft>
              <a:buNone/>
            </a:pPr>
            <a:r>
              <a:rPr lang="en"/>
              <a:t>What do you observe about your own thinking strategies and the feelings that come as you navigate through this mathematics?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5:40 - 5:43 Michelle (Chat and Verbal) - After Breakout Rooms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sentence frame in your head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Connect 4th-8th grade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Where did you unitize?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Where did you split?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Where did you iterate? What did you have to hold on to?</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 unitized when I…</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 split when I…</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 iterated a unit when…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98d818cbee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98d818cbee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Michelle Done 5:45 Talk at connection - link back to 3 footed stool picture.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mathematics does not live in the strategy, the mathematics lives in the child…</a:t>
            </a:r>
            <a:endParaRPr/>
          </a:p>
          <a:p>
            <a:pPr indent="0" lvl="0" marL="0" rtl="0" algn="l">
              <a:spcBef>
                <a:spcPts val="0"/>
              </a:spcBef>
              <a:spcAft>
                <a:spcPts val="0"/>
              </a:spcAft>
              <a:buNone/>
            </a:pPr>
            <a:r>
              <a:rPr lang="en"/>
              <a:t>This is what the research said, 8th graders able to do this math was in the single digits. </a:t>
            </a:r>
            <a:endParaRPr/>
          </a:p>
          <a:p>
            <a:pPr indent="0" lvl="0" marL="0" rtl="0" algn="l">
              <a:spcBef>
                <a:spcPts val="0"/>
              </a:spcBef>
              <a:spcAft>
                <a:spcPts val="0"/>
              </a:spcAft>
              <a:buNone/>
            </a:pPr>
            <a:r>
              <a:rPr lang="en"/>
              <a:t>Middle and high school teachers, thumbs up if you feel this! </a:t>
            </a:r>
            <a:endParaRPr/>
          </a:p>
          <a:p>
            <a:pPr indent="0" lvl="0" marL="0" rtl="0" algn="l">
              <a:spcBef>
                <a:spcPts val="0"/>
              </a:spcBef>
              <a:spcAft>
                <a:spcPts val="0"/>
              </a:spcAft>
              <a:buNone/>
            </a:pPr>
            <a:r>
              <a:rPr lang="en"/>
              <a:t>The proportion is relationship between two ratios---it is the abstract. </a:t>
            </a:r>
            <a:endParaRPr/>
          </a:p>
          <a:p>
            <a:pPr indent="0" lvl="0" marL="0" rtl="0" algn="l">
              <a:spcBef>
                <a:spcPts val="0"/>
              </a:spcBef>
              <a:spcAft>
                <a:spcPts val="0"/>
              </a:spcAft>
              <a:buNone/>
            </a:pPr>
            <a:r>
              <a:rPr lang="en"/>
              <a:t>HERE IS THE ARTICLE: Link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Full Circle: Splitting and Unitizing cannot occur without Structuring Number knowledge, 6-8 standards learning in priority docs can’t happen without splitting and unitizing ----so we engage in thoughtful Acceleration and ReEntry when we give student repeared experiences so that the </a:t>
            </a:r>
            <a:r>
              <a:rPr lang="en"/>
              <a:t>strategies</a:t>
            </a:r>
            <a:r>
              <a:rPr lang="en"/>
              <a:t> will live in them. Giving children models that they live with and carry around with them is one of the best servies we can provide as mathematics teachers. A tool from which to build mathematical understanding over and over again as life calls for it.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_AND_BODY_1">
    <p:spTree>
      <p:nvGrpSpPr>
        <p:cNvPr id="50" name="Shape 50"/>
        <p:cNvGrpSpPr/>
        <p:nvPr/>
      </p:nvGrpSpPr>
      <p:grpSpPr>
        <a:xfrm>
          <a:off x="0" y="0"/>
          <a:ext cx="0" cy="0"/>
          <a:chOff x="0" y="0"/>
          <a:chExt cx="0" cy="0"/>
        </a:xfrm>
      </p:grpSpPr>
      <p:sp>
        <p:nvSpPr>
          <p:cNvPr id="51" name="Google Shape;51;p13"/>
          <p:cNvSpPr txBox="1"/>
          <p:nvPr>
            <p:ph type="title"/>
          </p:nvPr>
        </p:nvSpPr>
        <p:spPr>
          <a:xfrm>
            <a:off x="892969" y="1701105"/>
            <a:ext cx="7358100" cy="1741200"/>
          </a:xfrm>
          <a:prstGeom prst="rect">
            <a:avLst/>
          </a:prstGeom>
          <a:noFill/>
          <a:ln>
            <a:noFill/>
          </a:ln>
        </p:spPr>
        <p:txBody>
          <a:bodyPr anchorCtr="0" anchor="ctr" bIns="32750" lIns="32750" spcFirstLastPara="1" rIns="32750" wrap="square" tIns="32750">
            <a:noAutofit/>
          </a:bodyPr>
          <a:lstStyle>
            <a:lvl1pPr lvl="0" rtl="0" algn="ctr">
              <a:lnSpc>
                <a:spcPct val="100000"/>
              </a:lnSpc>
              <a:spcBef>
                <a:spcPts val="0"/>
              </a:spcBef>
              <a:spcAft>
                <a:spcPts val="0"/>
              </a:spcAft>
              <a:buClr>
                <a:srgbClr val="000000"/>
              </a:buClr>
              <a:buSzPts val="1200"/>
              <a:buNone/>
              <a:defRPr/>
            </a:lvl1pPr>
            <a:lvl2pPr lvl="1" rtl="0" algn="ctr">
              <a:lnSpc>
                <a:spcPct val="100000"/>
              </a:lnSpc>
              <a:spcBef>
                <a:spcPts val="0"/>
              </a:spcBef>
              <a:spcAft>
                <a:spcPts val="0"/>
              </a:spcAft>
              <a:buClr>
                <a:srgbClr val="000000"/>
              </a:buClr>
              <a:buSzPts val="1200"/>
              <a:buNone/>
              <a:defRPr/>
            </a:lvl2pPr>
            <a:lvl3pPr lvl="2" rtl="0" algn="ctr">
              <a:lnSpc>
                <a:spcPct val="100000"/>
              </a:lnSpc>
              <a:spcBef>
                <a:spcPts val="0"/>
              </a:spcBef>
              <a:spcAft>
                <a:spcPts val="0"/>
              </a:spcAft>
              <a:buClr>
                <a:srgbClr val="000000"/>
              </a:buClr>
              <a:buSzPts val="1200"/>
              <a:buNone/>
              <a:defRPr/>
            </a:lvl3pPr>
            <a:lvl4pPr lvl="3" rtl="0" algn="ctr">
              <a:lnSpc>
                <a:spcPct val="100000"/>
              </a:lnSpc>
              <a:spcBef>
                <a:spcPts val="0"/>
              </a:spcBef>
              <a:spcAft>
                <a:spcPts val="0"/>
              </a:spcAft>
              <a:buClr>
                <a:srgbClr val="000000"/>
              </a:buClr>
              <a:buSzPts val="1200"/>
              <a:buNone/>
              <a:defRPr/>
            </a:lvl4pPr>
            <a:lvl5pPr lvl="4" rtl="0" algn="ctr">
              <a:lnSpc>
                <a:spcPct val="100000"/>
              </a:lnSpc>
              <a:spcBef>
                <a:spcPts val="0"/>
              </a:spcBef>
              <a:spcAft>
                <a:spcPts val="0"/>
              </a:spcAft>
              <a:buClr>
                <a:srgbClr val="000000"/>
              </a:buClr>
              <a:buSzPts val="1200"/>
              <a:buNone/>
              <a:defRPr/>
            </a:lvl5pPr>
            <a:lvl6pPr lvl="5" rtl="0" algn="ctr">
              <a:lnSpc>
                <a:spcPct val="100000"/>
              </a:lnSpc>
              <a:spcBef>
                <a:spcPts val="0"/>
              </a:spcBef>
              <a:spcAft>
                <a:spcPts val="0"/>
              </a:spcAft>
              <a:buClr>
                <a:srgbClr val="000000"/>
              </a:buClr>
              <a:buSzPts val="1200"/>
              <a:buNone/>
              <a:defRPr/>
            </a:lvl6pPr>
            <a:lvl7pPr lvl="6" rtl="0" algn="ctr">
              <a:lnSpc>
                <a:spcPct val="100000"/>
              </a:lnSpc>
              <a:spcBef>
                <a:spcPts val="0"/>
              </a:spcBef>
              <a:spcAft>
                <a:spcPts val="0"/>
              </a:spcAft>
              <a:buClr>
                <a:srgbClr val="000000"/>
              </a:buClr>
              <a:buSzPts val="1200"/>
              <a:buNone/>
              <a:defRPr/>
            </a:lvl7pPr>
            <a:lvl8pPr lvl="7" rtl="0" algn="ctr">
              <a:lnSpc>
                <a:spcPct val="100000"/>
              </a:lnSpc>
              <a:spcBef>
                <a:spcPts val="0"/>
              </a:spcBef>
              <a:spcAft>
                <a:spcPts val="0"/>
              </a:spcAft>
              <a:buClr>
                <a:srgbClr val="000000"/>
              </a:buClr>
              <a:buSzPts val="1200"/>
              <a:buNone/>
              <a:defRPr/>
            </a:lvl8pPr>
            <a:lvl9pPr lvl="8" rtl="0" algn="ctr">
              <a:lnSpc>
                <a:spcPct val="100000"/>
              </a:lnSpc>
              <a:spcBef>
                <a:spcPts val="0"/>
              </a:spcBef>
              <a:spcAft>
                <a:spcPts val="0"/>
              </a:spcAft>
              <a:buClr>
                <a:srgbClr val="000000"/>
              </a:buClr>
              <a:buSzPts val="1200"/>
              <a:buNone/>
              <a:defRPr/>
            </a:lvl9pPr>
          </a:lstStyle>
          <a:p/>
        </p:txBody>
      </p:sp>
      <p:sp>
        <p:nvSpPr>
          <p:cNvPr id="52" name="Google Shape;52;p13"/>
          <p:cNvSpPr txBox="1"/>
          <p:nvPr>
            <p:ph idx="12" type="sldNum"/>
          </p:nvPr>
        </p:nvSpPr>
        <p:spPr>
          <a:xfrm>
            <a:off x="4437983" y="4878958"/>
            <a:ext cx="258900" cy="201000"/>
          </a:xfrm>
          <a:prstGeom prst="rect">
            <a:avLst/>
          </a:prstGeom>
          <a:noFill/>
          <a:ln>
            <a:noFill/>
          </a:ln>
        </p:spPr>
        <p:txBody>
          <a:bodyPr anchorCtr="0" anchor="t" bIns="32750" lIns="32750" spcFirstLastPara="1" rIns="32750" wrap="square" tIns="32750">
            <a:noAutofit/>
          </a:bodyPr>
          <a:lstStyle>
            <a:lvl1pPr indent="0" lvl="0" marL="0" rtl="0" algn="ctr">
              <a:lnSpc>
                <a:spcPct val="100000"/>
              </a:lnSpc>
              <a:spcBef>
                <a:spcPts val="0"/>
              </a:spcBef>
              <a:spcAft>
                <a:spcPts val="0"/>
              </a:spcAft>
              <a:buClr>
                <a:srgbClr val="000000"/>
              </a:buClr>
              <a:buSzPts val="1200"/>
              <a:buFont typeface="Helvetica Neue Light"/>
              <a:buNone/>
              <a:defRPr sz="1200"/>
            </a:lvl1pPr>
            <a:lvl2pPr indent="0" lvl="1" marL="0" rtl="0" algn="ctr">
              <a:lnSpc>
                <a:spcPct val="100000"/>
              </a:lnSpc>
              <a:spcBef>
                <a:spcPts val="0"/>
              </a:spcBef>
              <a:spcAft>
                <a:spcPts val="0"/>
              </a:spcAft>
              <a:buClr>
                <a:srgbClr val="000000"/>
              </a:buClr>
              <a:buSzPts val="1200"/>
              <a:buFont typeface="Helvetica Neue Light"/>
              <a:buNone/>
              <a:defRPr sz="1200"/>
            </a:lvl2pPr>
            <a:lvl3pPr indent="0" lvl="2" marL="0" rtl="0" algn="ctr">
              <a:lnSpc>
                <a:spcPct val="100000"/>
              </a:lnSpc>
              <a:spcBef>
                <a:spcPts val="0"/>
              </a:spcBef>
              <a:spcAft>
                <a:spcPts val="0"/>
              </a:spcAft>
              <a:buClr>
                <a:srgbClr val="000000"/>
              </a:buClr>
              <a:buSzPts val="1200"/>
              <a:buFont typeface="Helvetica Neue Light"/>
              <a:buNone/>
              <a:defRPr sz="1200"/>
            </a:lvl3pPr>
            <a:lvl4pPr indent="0" lvl="3" marL="0" rtl="0" algn="ctr">
              <a:lnSpc>
                <a:spcPct val="100000"/>
              </a:lnSpc>
              <a:spcBef>
                <a:spcPts val="0"/>
              </a:spcBef>
              <a:spcAft>
                <a:spcPts val="0"/>
              </a:spcAft>
              <a:buClr>
                <a:srgbClr val="000000"/>
              </a:buClr>
              <a:buSzPts val="1200"/>
              <a:buFont typeface="Helvetica Neue Light"/>
              <a:buNone/>
              <a:defRPr sz="1200"/>
            </a:lvl4pPr>
            <a:lvl5pPr indent="0" lvl="4" marL="0" rtl="0" algn="ctr">
              <a:lnSpc>
                <a:spcPct val="100000"/>
              </a:lnSpc>
              <a:spcBef>
                <a:spcPts val="0"/>
              </a:spcBef>
              <a:spcAft>
                <a:spcPts val="0"/>
              </a:spcAft>
              <a:buClr>
                <a:srgbClr val="000000"/>
              </a:buClr>
              <a:buSzPts val="1200"/>
              <a:buFont typeface="Helvetica Neue Light"/>
              <a:buNone/>
              <a:defRPr sz="1200"/>
            </a:lvl5pPr>
            <a:lvl6pPr indent="0" lvl="5" marL="0" rtl="0" algn="ctr">
              <a:lnSpc>
                <a:spcPct val="100000"/>
              </a:lnSpc>
              <a:spcBef>
                <a:spcPts val="0"/>
              </a:spcBef>
              <a:spcAft>
                <a:spcPts val="0"/>
              </a:spcAft>
              <a:buClr>
                <a:srgbClr val="000000"/>
              </a:buClr>
              <a:buSzPts val="1200"/>
              <a:buFont typeface="Helvetica Neue Light"/>
              <a:buNone/>
              <a:defRPr sz="1200"/>
            </a:lvl6pPr>
            <a:lvl7pPr indent="0" lvl="6" marL="0" rtl="0" algn="ctr">
              <a:lnSpc>
                <a:spcPct val="100000"/>
              </a:lnSpc>
              <a:spcBef>
                <a:spcPts val="0"/>
              </a:spcBef>
              <a:spcAft>
                <a:spcPts val="0"/>
              </a:spcAft>
              <a:buClr>
                <a:srgbClr val="000000"/>
              </a:buClr>
              <a:buSzPts val="1200"/>
              <a:buFont typeface="Helvetica Neue Light"/>
              <a:buNone/>
              <a:defRPr sz="1200"/>
            </a:lvl7pPr>
            <a:lvl8pPr indent="0" lvl="7" marL="0" rtl="0" algn="ctr">
              <a:lnSpc>
                <a:spcPct val="100000"/>
              </a:lnSpc>
              <a:spcBef>
                <a:spcPts val="0"/>
              </a:spcBef>
              <a:spcAft>
                <a:spcPts val="0"/>
              </a:spcAft>
              <a:buClr>
                <a:srgbClr val="000000"/>
              </a:buClr>
              <a:buSzPts val="1200"/>
              <a:buFont typeface="Helvetica Neue Light"/>
              <a:buNone/>
              <a:defRPr sz="1200"/>
            </a:lvl8pPr>
            <a:lvl9pPr indent="0" lvl="8" marL="0" rtl="0" algn="ctr">
              <a:lnSpc>
                <a:spcPct val="100000"/>
              </a:lnSpc>
              <a:spcBef>
                <a:spcPts val="0"/>
              </a:spcBef>
              <a:spcAft>
                <a:spcPts val="0"/>
              </a:spcAft>
              <a:buClr>
                <a:srgbClr val="000000"/>
              </a:buClr>
              <a:buSzPts val="1200"/>
              <a:buFont typeface="Helvetica Neue Light"/>
              <a:buNone/>
              <a:defRPr sz="1200"/>
            </a:lvl9pPr>
          </a:lstStyle>
          <a:p>
            <a:pPr indent="0" lvl="0" marL="0" rtl="0" algn="ctr">
              <a:spcBef>
                <a:spcPts val="0"/>
              </a:spcBef>
              <a:spcAft>
                <a:spcPts val="0"/>
              </a:spcAft>
              <a:buNone/>
            </a:pPr>
            <a:fld id="{00000000-1234-1234-1234-123412341234}" type="slidenum">
              <a:rPr lang="en"/>
              <a:t>‹#›</a:t>
            </a:fld>
            <a:endParaRPr sz="10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2">
    <p:spTree>
      <p:nvGrpSpPr>
        <p:cNvPr id="53" name="Shape 53"/>
        <p:cNvGrpSpPr/>
        <p:nvPr/>
      </p:nvGrpSpPr>
      <p:grpSpPr>
        <a:xfrm>
          <a:off x="0" y="0"/>
          <a:ext cx="0" cy="0"/>
          <a:chOff x="0" y="0"/>
          <a:chExt cx="0" cy="0"/>
        </a:xfrm>
      </p:grpSpPr>
      <p:sp>
        <p:nvSpPr>
          <p:cNvPr id="54" name="Google Shape;54;p14"/>
          <p:cNvSpPr txBox="1"/>
          <p:nvPr>
            <p:ph idx="12" type="sldNum"/>
          </p:nvPr>
        </p:nvSpPr>
        <p:spPr>
          <a:xfrm>
            <a:off x="4449997" y="4902398"/>
            <a:ext cx="239100" cy="171000"/>
          </a:xfrm>
          <a:prstGeom prst="rect">
            <a:avLst/>
          </a:prstGeom>
          <a:noFill/>
          <a:ln>
            <a:noFill/>
          </a:ln>
        </p:spPr>
        <p:txBody>
          <a:bodyPr anchorCtr="0" anchor="t" bIns="32750" lIns="32750" spcFirstLastPara="1" rIns="32750" wrap="square" tIns="32750">
            <a:noAutofit/>
          </a:bodyPr>
          <a:lstStyle>
            <a:lvl1pPr indent="0" lvl="0" marL="0" marR="0" rtl="0" algn="ctr">
              <a:lnSpc>
                <a:spcPct val="100000"/>
              </a:lnSpc>
              <a:spcBef>
                <a:spcPts val="0"/>
              </a:spcBef>
              <a:spcAft>
                <a:spcPts val="0"/>
              </a:spcAft>
              <a:buClr>
                <a:srgbClr val="000000"/>
              </a:buClr>
              <a:buSzPts val="1000"/>
              <a:buFont typeface="Helvetica Neue Light"/>
              <a:buNone/>
              <a:defRPr b="0" i="0" sz="10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000"/>
              <a:buFont typeface="Helvetica Neue Light"/>
              <a:buNone/>
              <a:defRPr b="0" i="0" sz="10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000"/>
              <a:buFont typeface="Helvetica Neue Light"/>
              <a:buNone/>
              <a:defRPr b="0" i="0" sz="10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000"/>
              <a:buFont typeface="Helvetica Neue Light"/>
              <a:buNone/>
              <a:defRPr b="0" i="0" sz="10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000"/>
              <a:buFont typeface="Helvetica Neue Light"/>
              <a:buNone/>
              <a:defRPr b="0" i="0" sz="10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000"/>
              <a:buFont typeface="Helvetica Neue Light"/>
              <a:buNone/>
              <a:defRPr b="0" i="0" sz="10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000"/>
              <a:buFont typeface="Helvetica Neue Light"/>
              <a:buNone/>
              <a:defRPr b="0" i="0" sz="10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000"/>
              <a:buFont typeface="Helvetica Neue Light"/>
              <a:buNone/>
              <a:defRPr b="0" i="0" sz="10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000"/>
              <a:buFont typeface="Helvetica Neue Light"/>
              <a:buNone/>
              <a:defRPr b="0" i="0" sz="10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TITLE_AND_BODY_3">
    <p:spTree>
      <p:nvGrpSpPr>
        <p:cNvPr id="55" name="Shape 55"/>
        <p:cNvGrpSpPr/>
        <p:nvPr/>
      </p:nvGrpSpPr>
      <p:grpSpPr>
        <a:xfrm>
          <a:off x="0" y="0"/>
          <a:ext cx="0" cy="0"/>
          <a:chOff x="0" y="0"/>
          <a:chExt cx="0" cy="0"/>
        </a:xfrm>
      </p:grpSpPr>
      <p:sp>
        <p:nvSpPr>
          <p:cNvPr id="56" name="Google Shape;56;p15"/>
          <p:cNvSpPr txBox="1"/>
          <p:nvPr>
            <p:ph idx="12" type="sldNum"/>
          </p:nvPr>
        </p:nvSpPr>
        <p:spPr>
          <a:xfrm>
            <a:off x="4449997" y="4902398"/>
            <a:ext cx="239100" cy="171000"/>
          </a:xfrm>
          <a:prstGeom prst="rect">
            <a:avLst/>
          </a:prstGeom>
          <a:noFill/>
          <a:ln>
            <a:noFill/>
          </a:ln>
        </p:spPr>
        <p:txBody>
          <a:bodyPr anchorCtr="0" anchor="t" bIns="32750" lIns="32750" spcFirstLastPara="1" rIns="32750" wrap="square" tIns="32750">
            <a:noAutofit/>
          </a:bodyPr>
          <a:lstStyle>
            <a:lvl1pPr indent="0" lvl="0" marL="0" marR="0" rtl="0" algn="ctr">
              <a:lnSpc>
                <a:spcPct val="100000"/>
              </a:lnSpc>
              <a:spcBef>
                <a:spcPts val="0"/>
              </a:spcBef>
              <a:spcAft>
                <a:spcPts val="0"/>
              </a:spcAft>
              <a:buClr>
                <a:srgbClr val="000000"/>
              </a:buClr>
              <a:buSzPts val="1000"/>
              <a:buFont typeface="Helvetica Neue Light"/>
              <a:buNone/>
              <a:defRPr b="0" i="0" sz="10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000"/>
              <a:buFont typeface="Helvetica Neue Light"/>
              <a:buNone/>
              <a:defRPr b="0" i="0" sz="10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000"/>
              <a:buFont typeface="Helvetica Neue Light"/>
              <a:buNone/>
              <a:defRPr b="0" i="0" sz="10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000"/>
              <a:buFont typeface="Helvetica Neue Light"/>
              <a:buNone/>
              <a:defRPr b="0" i="0" sz="10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000"/>
              <a:buFont typeface="Helvetica Neue Light"/>
              <a:buNone/>
              <a:defRPr b="0" i="0" sz="10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000"/>
              <a:buFont typeface="Helvetica Neue Light"/>
              <a:buNone/>
              <a:defRPr b="0" i="0" sz="10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000"/>
              <a:buFont typeface="Helvetica Neue Light"/>
              <a:buNone/>
              <a:defRPr b="0" i="0" sz="10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000"/>
              <a:buFont typeface="Helvetica Neue Light"/>
              <a:buNone/>
              <a:defRPr b="0" i="0" sz="10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000"/>
              <a:buFont typeface="Helvetica Neue Light"/>
              <a:buNone/>
              <a:defRPr b="0" i="0" sz="10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hyperlink" Target="https://mc2.nmsu.edu/" TargetMode="External"/><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18.png"/><Relationship Id="rId5" Type="http://schemas.openxmlformats.org/officeDocument/2006/relationships/image" Target="../media/image23.png"/><Relationship Id="rId6" Type="http://schemas.openxmlformats.org/officeDocument/2006/relationships/image" Target="../media/image19.png"/><Relationship Id="rId7" Type="http://schemas.openxmlformats.org/officeDocument/2006/relationships/image" Target="../media/image17.png"/><Relationship Id="rId8"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28.png"/><Relationship Id="rId7"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mc2.nmsu.edu/" TargetMode="External"/><Relationship Id="rId4" Type="http://schemas.openxmlformats.org/officeDocument/2006/relationships/hyperlink" Target="https://mc2.nmsu.edu/pd/" TargetMode="External"/><Relationship Id="rId5" Type="http://schemas.openxmlformats.org/officeDocument/2006/relationships/hyperlink" Target="https://mc2.nmsu.edu/about-us/contact-us/" TargetMode="External"/><Relationship Id="rId6"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hyperlink" Target="https://mathsbot.com/manipulatives/rod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Google Shape;61;p16"/>
          <p:cNvSpPr txBox="1"/>
          <p:nvPr>
            <p:ph type="ctrTitle"/>
          </p:nvPr>
        </p:nvSpPr>
        <p:spPr>
          <a:xfrm>
            <a:off x="3708603" y="745350"/>
            <a:ext cx="52113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t>Mathematically Connected Communities</a:t>
            </a:r>
            <a:endParaRPr b="1"/>
          </a:p>
        </p:txBody>
      </p:sp>
      <p:sp>
        <p:nvSpPr>
          <p:cNvPr id="62" name="Google Shape;62;p16"/>
          <p:cNvSpPr txBox="1"/>
          <p:nvPr>
            <p:ph idx="1" type="subTitle"/>
          </p:nvPr>
        </p:nvSpPr>
        <p:spPr>
          <a:xfrm>
            <a:off x="4349700" y="2770725"/>
            <a:ext cx="4570200" cy="1104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dk1"/>
                </a:solidFill>
              </a:rPr>
              <a:t>Structuring Accelerated Learning in Reentry</a:t>
            </a:r>
            <a:r>
              <a:rPr b="1" lang="en" sz="2900">
                <a:solidFill>
                  <a:srgbClr val="000000"/>
                </a:solidFill>
              </a:rPr>
              <a:t> </a:t>
            </a:r>
            <a:endParaRPr b="1" sz="2900">
              <a:solidFill>
                <a:srgbClr val="000000"/>
              </a:solidFill>
            </a:endParaRPr>
          </a:p>
          <a:p>
            <a:pPr indent="0" lvl="0" marL="0" rtl="0" algn="ctr">
              <a:spcBef>
                <a:spcPts val="0"/>
              </a:spcBef>
              <a:spcAft>
                <a:spcPts val="0"/>
              </a:spcAft>
              <a:buNone/>
            </a:pPr>
            <a:r>
              <a:rPr lang="en">
                <a:solidFill>
                  <a:srgbClr val="000000"/>
                </a:solidFill>
              </a:rPr>
              <a:t>September 23, 2020</a:t>
            </a:r>
            <a:endParaRPr>
              <a:solidFill>
                <a:srgbClr val="000000"/>
              </a:solidFill>
            </a:endParaRPr>
          </a:p>
          <a:p>
            <a:pPr indent="0" lvl="0" marL="0" rtl="0" algn="ctr">
              <a:spcBef>
                <a:spcPts val="0"/>
              </a:spcBef>
              <a:spcAft>
                <a:spcPts val="0"/>
              </a:spcAft>
              <a:buNone/>
            </a:pPr>
            <a:r>
              <a:rPr lang="en">
                <a:solidFill>
                  <a:srgbClr val="000000"/>
                </a:solidFill>
              </a:rPr>
              <a:t>5:00-6:00 pm </a:t>
            </a:r>
            <a:endParaRPr>
              <a:solidFill>
                <a:srgbClr val="000000"/>
              </a:solidFill>
            </a:endParaRPr>
          </a:p>
        </p:txBody>
      </p:sp>
      <p:sp>
        <p:nvSpPr>
          <p:cNvPr id="63" name="Google Shape;63;p16"/>
          <p:cNvSpPr txBox="1"/>
          <p:nvPr/>
        </p:nvSpPr>
        <p:spPr>
          <a:xfrm>
            <a:off x="165100" y="1650725"/>
            <a:ext cx="3543600" cy="245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This session will be recorded and available at </a:t>
            </a:r>
            <a:r>
              <a:rPr b="1" lang="en" sz="1100" u="sng">
                <a:solidFill>
                  <a:srgbClr val="0000FF"/>
                </a:solidFill>
                <a:hlinkClick r:id="rId4">
                  <a:extLst>
                    <a:ext uri="{A12FA001-AC4F-418D-AE19-62706E023703}">
                      <ahyp:hlinkClr val="tx"/>
                    </a:ext>
                  </a:extLst>
                </a:hlinkClick>
              </a:rPr>
              <a:t>https://mc2.nmsu.edu/</a:t>
            </a:r>
            <a:r>
              <a:rPr b="1" lang="en">
                <a:solidFill>
                  <a:srgbClr val="0000FF"/>
                </a:solidFill>
              </a:rPr>
              <a:t> </a:t>
            </a:r>
            <a:endParaRPr b="1">
              <a:solidFill>
                <a:srgbClr val="0000FF"/>
              </a:solidFill>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sz="1700">
                <a:solidFill>
                  <a:srgbClr val="073763"/>
                </a:solidFill>
              </a:rPr>
              <a:t>Welcome! Please introduce yourself in the chat box by writing your name, your district, and your role in the education sector. </a:t>
            </a:r>
            <a:r>
              <a:rPr b="1" lang="en" sz="1700">
                <a:solidFill>
                  <a:srgbClr val="38761D"/>
                </a:solidFill>
              </a:rPr>
              <a:t> </a:t>
            </a:r>
            <a:endParaRPr b="1" sz="1700">
              <a:solidFill>
                <a:srgbClr val="38761D"/>
              </a:solidFill>
            </a:endParaRPr>
          </a:p>
          <a:p>
            <a:pPr indent="0" lvl="0" marL="0" rtl="0" algn="l">
              <a:spcBef>
                <a:spcPts val="0"/>
              </a:spcBef>
              <a:spcAft>
                <a:spcPts val="0"/>
              </a:spcAft>
              <a:buNone/>
            </a:pPr>
            <a:r>
              <a:t/>
            </a:r>
            <a:endParaRPr b="1" sz="1700">
              <a:solidFill>
                <a:srgbClr val="38761D"/>
              </a:solidFill>
            </a:endParaRPr>
          </a:p>
        </p:txBody>
      </p:sp>
      <p:pic>
        <p:nvPicPr>
          <p:cNvPr id="64" name="Google Shape;64;p16"/>
          <p:cNvPicPr preferRelativeResize="0"/>
          <p:nvPr/>
        </p:nvPicPr>
        <p:blipFill>
          <a:blip r:embed="rId5">
            <a:alphaModFix/>
          </a:blip>
          <a:stretch>
            <a:fillRect/>
          </a:stretch>
        </p:blipFill>
        <p:spPr>
          <a:xfrm>
            <a:off x="422200" y="264725"/>
            <a:ext cx="2276475" cy="10851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p:nvPr/>
        </p:nvSpPr>
        <p:spPr>
          <a:xfrm>
            <a:off x="4712477" y="3520318"/>
            <a:ext cx="2677800" cy="1398300"/>
          </a:xfrm>
          <a:prstGeom prst="rect">
            <a:avLst/>
          </a:prstGeom>
          <a:solidFill>
            <a:srgbClr val="EBEBEB"/>
          </a:solid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797979"/>
              </a:buClr>
              <a:buSzPts val="1400"/>
              <a:buFont typeface="Arial"/>
              <a:buNone/>
            </a:pPr>
            <a:r>
              <a:rPr b="0" i="0" lang="en" sz="1400" u="none" cap="none" strike="noStrike">
                <a:solidFill>
                  <a:srgbClr val="797979"/>
                </a:solidFill>
                <a:latin typeface="Arial"/>
                <a:ea typeface="Arial"/>
                <a:cs typeface="Arial"/>
                <a:sym typeface="Arial"/>
              </a:rPr>
              <a:t>Support Card: </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797979"/>
              </a:buClr>
              <a:buSzPts val="1400"/>
              <a:buFont typeface="Arial"/>
              <a:buNone/>
            </a:pPr>
            <a:r>
              <a:rPr b="0" i="0" lang="en" sz="1400" u="none" cap="none" strike="noStrike">
                <a:solidFill>
                  <a:srgbClr val="797979"/>
                </a:solidFill>
                <a:latin typeface="Arial"/>
                <a:ea typeface="Arial"/>
                <a:cs typeface="Arial"/>
                <a:sym typeface="Arial"/>
              </a:rPr>
              <a:t>cups in a box</a:t>
            </a:r>
            <a:endParaRPr b="0" i="0" sz="900" u="none" cap="none" strike="noStrike">
              <a:solidFill>
                <a:srgbClr val="000000"/>
              </a:solidFill>
              <a:latin typeface="Arial"/>
              <a:ea typeface="Arial"/>
              <a:cs typeface="Arial"/>
              <a:sym typeface="Arial"/>
            </a:endParaRPr>
          </a:p>
        </p:txBody>
      </p:sp>
      <p:sp>
        <p:nvSpPr>
          <p:cNvPr id="141" name="Google Shape;141;p25"/>
          <p:cNvSpPr/>
          <p:nvPr/>
        </p:nvSpPr>
        <p:spPr>
          <a:xfrm>
            <a:off x="4739714" y="419297"/>
            <a:ext cx="3735600" cy="1879800"/>
          </a:xfrm>
          <a:prstGeom prst="rect">
            <a:avLst/>
          </a:prstGeom>
          <a:solidFill>
            <a:srgbClr val="797979"/>
          </a:solid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FFFFFF"/>
              </a:buClr>
              <a:buSzPts val="1400"/>
              <a:buFont typeface="Helvetica Neue"/>
              <a:buNone/>
            </a:pPr>
            <a:r>
              <a:rPr b="0" i="0" lang="en" sz="1400" u="none" cap="none" strike="noStrike">
                <a:solidFill>
                  <a:srgbClr val="FFFFFF"/>
                </a:solidFill>
                <a:latin typeface="Helvetica Neue"/>
                <a:ea typeface="Helvetica Neue"/>
                <a:cs typeface="Helvetica Neue"/>
                <a:sym typeface="Helvetica Neue"/>
              </a:rPr>
              <a:t>Discussion Card</a:t>
            </a:r>
            <a:endParaRPr b="0" i="0" sz="1400" u="none" cap="none" strike="noStrike">
              <a:solidFill>
                <a:srgbClr val="FFFFFF"/>
              </a:solidFill>
              <a:latin typeface="Helvetica Neue"/>
              <a:ea typeface="Helvetica Neue"/>
              <a:cs typeface="Helvetica Neue"/>
              <a:sym typeface="Helvetica Neue"/>
            </a:endParaRPr>
          </a:p>
        </p:txBody>
      </p:sp>
      <p:sp>
        <p:nvSpPr>
          <p:cNvPr id="142" name="Google Shape;142;p25"/>
          <p:cNvSpPr/>
          <p:nvPr/>
        </p:nvSpPr>
        <p:spPr>
          <a:xfrm>
            <a:off x="7549988" y="3520324"/>
            <a:ext cx="1506900" cy="1398300"/>
          </a:xfrm>
          <a:prstGeom prst="rect">
            <a:avLst/>
          </a:prstGeom>
          <a:solidFill>
            <a:srgbClr val="EBEBEB"/>
          </a:solid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797979"/>
              </a:buClr>
              <a:buSzPts val="1400"/>
              <a:buFont typeface="Arial"/>
              <a:buNone/>
            </a:pPr>
            <a:r>
              <a:rPr b="0" i="0" lang="en" sz="1400" u="none" cap="none" strike="noStrike">
                <a:solidFill>
                  <a:srgbClr val="797979"/>
                </a:solidFill>
                <a:latin typeface="Arial"/>
                <a:ea typeface="Arial"/>
                <a:cs typeface="Arial"/>
                <a:sym typeface="Arial"/>
              </a:rPr>
              <a:t>Support Card: </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797979"/>
              </a:buClr>
              <a:buSzPts val="1400"/>
              <a:buFont typeface="Arial"/>
              <a:buNone/>
            </a:pPr>
            <a:r>
              <a:rPr b="0" i="0" lang="en" sz="1400" u="none" cap="none" strike="noStrike">
                <a:solidFill>
                  <a:srgbClr val="797979"/>
                </a:solidFill>
                <a:latin typeface="Arial"/>
                <a:ea typeface="Arial"/>
                <a:cs typeface="Arial"/>
                <a:sym typeface="Arial"/>
              </a:rPr>
              <a:t>chips in a cup</a:t>
            </a:r>
            <a:endParaRPr b="0" i="0" sz="900" u="none" cap="none" strike="noStrike">
              <a:solidFill>
                <a:srgbClr val="000000"/>
              </a:solidFill>
              <a:latin typeface="Arial"/>
              <a:ea typeface="Arial"/>
              <a:cs typeface="Arial"/>
              <a:sym typeface="Arial"/>
            </a:endParaRPr>
          </a:p>
        </p:txBody>
      </p:sp>
      <p:pic>
        <p:nvPicPr>
          <p:cNvPr descr="Screen Shot 2020-08-12 at 7.00.54 AM.png" id="143" name="Google Shape;143;p25"/>
          <p:cNvPicPr preferRelativeResize="0"/>
          <p:nvPr/>
        </p:nvPicPr>
        <p:blipFill rotWithShape="1">
          <a:blip r:embed="rId3">
            <a:alphaModFix/>
          </a:blip>
          <a:srcRect b="0" l="0" r="0" t="0"/>
          <a:stretch/>
        </p:blipFill>
        <p:spPr>
          <a:xfrm>
            <a:off x="7700702" y="3655033"/>
            <a:ext cx="904132" cy="1128795"/>
          </a:xfrm>
          <a:prstGeom prst="rect">
            <a:avLst/>
          </a:prstGeom>
          <a:noFill/>
          <a:ln>
            <a:noFill/>
          </a:ln>
        </p:spPr>
      </p:pic>
      <p:pic>
        <p:nvPicPr>
          <p:cNvPr descr="Screen Shot 2020-08-12 at 7.02.16 AM.png" id="144" name="Google Shape;144;p25"/>
          <p:cNvPicPr preferRelativeResize="0"/>
          <p:nvPr/>
        </p:nvPicPr>
        <p:blipFill rotWithShape="1">
          <a:blip r:embed="rId4">
            <a:alphaModFix/>
          </a:blip>
          <a:srcRect b="0" l="0" r="0" t="0"/>
          <a:stretch/>
        </p:blipFill>
        <p:spPr>
          <a:xfrm>
            <a:off x="4806802" y="3761660"/>
            <a:ext cx="1866889" cy="688710"/>
          </a:xfrm>
          <a:prstGeom prst="rect">
            <a:avLst/>
          </a:prstGeom>
          <a:noFill/>
          <a:ln>
            <a:noFill/>
          </a:ln>
        </p:spPr>
      </p:pic>
      <p:pic>
        <p:nvPicPr>
          <p:cNvPr descr="Screen Shot 2020-08-12 at 6.50.20 AM.png" id="145" name="Google Shape;145;p25"/>
          <p:cNvPicPr preferRelativeResize="0"/>
          <p:nvPr/>
        </p:nvPicPr>
        <p:blipFill rotWithShape="1">
          <a:blip r:embed="rId5">
            <a:alphaModFix/>
          </a:blip>
          <a:srcRect b="0" l="0" r="0" t="0"/>
          <a:stretch/>
        </p:blipFill>
        <p:spPr>
          <a:xfrm>
            <a:off x="5108863" y="419306"/>
            <a:ext cx="2591842" cy="1648842"/>
          </a:xfrm>
          <a:prstGeom prst="rect">
            <a:avLst/>
          </a:prstGeom>
          <a:noFill/>
          <a:ln>
            <a:noFill/>
          </a:ln>
        </p:spPr>
      </p:pic>
      <p:pic>
        <p:nvPicPr>
          <p:cNvPr descr="Screen Shot 2020-08-12 at 7.09.28 AM.png" id="146" name="Google Shape;146;p25"/>
          <p:cNvPicPr preferRelativeResize="0"/>
          <p:nvPr/>
        </p:nvPicPr>
        <p:blipFill rotWithShape="1">
          <a:blip r:embed="rId6">
            <a:alphaModFix/>
          </a:blip>
          <a:srcRect b="0" l="0" r="0" t="0"/>
          <a:stretch/>
        </p:blipFill>
        <p:spPr>
          <a:xfrm>
            <a:off x="583493" y="3457264"/>
            <a:ext cx="2009182" cy="1297506"/>
          </a:xfrm>
          <a:prstGeom prst="rect">
            <a:avLst/>
          </a:prstGeom>
          <a:noFill/>
          <a:ln>
            <a:noFill/>
          </a:ln>
        </p:spPr>
      </p:pic>
      <p:pic>
        <p:nvPicPr>
          <p:cNvPr descr="Screen Shot 2020-08-12 at 7.09.00 AM.png" id="147" name="Google Shape;147;p25"/>
          <p:cNvPicPr preferRelativeResize="0"/>
          <p:nvPr/>
        </p:nvPicPr>
        <p:blipFill rotWithShape="1">
          <a:blip r:embed="rId7">
            <a:alphaModFix/>
          </a:blip>
          <a:srcRect b="0" l="0" r="0" t="0"/>
          <a:stretch/>
        </p:blipFill>
        <p:spPr>
          <a:xfrm>
            <a:off x="583493" y="317158"/>
            <a:ext cx="2009181" cy="1275315"/>
          </a:xfrm>
          <a:prstGeom prst="rect">
            <a:avLst/>
          </a:prstGeom>
          <a:noFill/>
          <a:ln cap="flat" cmpd="sng" w="9525">
            <a:solidFill>
              <a:srgbClr val="000000"/>
            </a:solidFill>
            <a:prstDash val="solid"/>
            <a:miter lim="400000"/>
            <a:headEnd len="sm" w="sm" type="none"/>
            <a:tailEnd len="sm" w="sm" type="none"/>
          </a:ln>
        </p:spPr>
      </p:pic>
      <p:pic>
        <p:nvPicPr>
          <p:cNvPr descr="Screen Shot 2020-08-12 at 7.09.11 AM.png" id="148" name="Google Shape;148;p25"/>
          <p:cNvPicPr preferRelativeResize="0"/>
          <p:nvPr/>
        </p:nvPicPr>
        <p:blipFill rotWithShape="1">
          <a:blip r:embed="rId8">
            <a:alphaModFix/>
          </a:blip>
          <a:srcRect b="0" l="0" r="0" t="0"/>
          <a:stretch/>
        </p:blipFill>
        <p:spPr>
          <a:xfrm>
            <a:off x="583493" y="1890285"/>
            <a:ext cx="2009181" cy="1270840"/>
          </a:xfrm>
          <a:prstGeom prst="rect">
            <a:avLst/>
          </a:prstGeom>
          <a:noFill/>
          <a:ln cap="flat" cmpd="sng" w="9525">
            <a:solidFill>
              <a:srgbClr val="000000"/>
            </a:solidFill>
            <a:prstDash val="solid"/>
            <a:miter lim="400000"/>
            <a:headEnd len="sm" w="sm" type="none"/>
            <a:tailEnd len="sm" w="sm" type="none"/>
          </a:ln>
        </p:spPr>
      </p:pic>
      <p:sp>
        <p:nvSpPr>
          <p:cNvPr id="149" name="Google Shape;149;p25"/>
          <p:cNvSpPr/>
          <p:nvPr/>
        </p:nvSpPr>
        <p:spPr>
          <a:xfrm>
            <a:off x="3091598" y="3371888"/>
            <a:ext cx="1116300" cy="669300"/>
          </a:xfrm>
          <a:prstGeom prst="rect">
            <a:avLst/>
          </a:prstGeom>
          <a:solidFill>
            <a:srgbClr val="FFFC79"/>
          </a:solidFill>
          <a:ln cap="flat" cmpd="sng" w="12700">
            <a:solidFill>
              <a:srgbClr val="000000"/>
            </a:solidFill>
            <a:prstDash val="solid"/>
            <a:miter lim="400000"/>
            <a:headEnd len="sm" w="sm" type="none"/>
            <a:tailEnd len="sm" w="sm" type="none"/>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2000"/>
              <a:buFont typeface="Comic Sans MS"/>
              <a:buNone/>
            </a:pPr>
            <a:r>
              <a:rPr b="0" i="0" lang="en" sz="2000" u="none" cap="none" strike="noStrike">
                <a:solidFill>
                  <a:srgbClr val="000000"/>
                </a:solidFill>
                <a:latin typeface="Comic Sans MS"/>
                <a:ea typeface="Comic Sans MS"/>
                <a:cs typeface="Comic Sans MS"/>
                <a:sym typeface="Comic Sans MS"/>
              </a:rPr>
              <a:t>4</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Comic Sans MS"/>
              <a:buNone/>
            </a:pPr>
            <a:r>
              <a:rPr b="0" i="0" lang="en" sz="2000" u="none" cap="none" strike="noStrike">
                <a:solidFill>
                  <a:srgbClr val="000000"/>
                </a:solidFill>
                <a:latin typeface="Comic Sans MS"/>
                <a:ea typeface="Comic Sans MS"/>
                <a:cs typeface="Comic Sans MS"/>
                <a:sym typeface="Comic Sans MS"/>
              </a:rPr>
              <a:t>cups</a:t>
            </a:r>
            <a:endParaRPr b="0" i="0" sz="900" u="none" cap="none" strike="noStrike">
              <a:solidFill>
                <a:srgbClr val="000000"/>
              </a:solidFill>
              <a:latin typeface="Arial"/>
              <a:ea typeface="Arial"/>
              <a:cs typeface="Arial"/>
              <a:sym typeface="Arial"/>
            </a:endParaRPr>
          </a:p>
        </p:txBody>
      </p:sp>
      <p:sp>
        <p:nvSpPr>
          <p:cNvPr id="150" name="Google Shape;150;p25"/>
          <p:cNvSpPr/>
          <p:nvPr/>
        </p:nvSpPr>
        <p:spPr>
          <a:xfrm>
            <a:off x="3078634" y="502655"/>
            <a:ext cx="1116300" cy="669600"/>
          </a:xfrm>
          <a:prstGeom prst="rect">
            <a:avLst/>
          </a:prstGeom>
          <a:solidFill>
            <a:srgbClr val="FFFC79"/>
          </a:solidFill>
          <a:ln cap="flat" cmpd="sng" w="12700">
            <a:solidFill>
              <a:srgbClr val="000000"/>
            </a:solidFill>
            <a:prstDash val="solid"/>
            <a:miter lim="400000"/>
            <a:headEnd len="sm" w="sm" type="none"/>
            <a:tailEnd len="sm" w="sm" type="none"/>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2000"/>
              <a:buFont typeface="Comic Sans MS"/>
              <a:buNone/>
            </a:pPr>
            <a:r>
              <a:rPr b="0" i="0" lang="en" sz="2000" u="none" cap="none" strike="noStrike">
                <a:solidFill>
                  <a:srgbClr val="000000"/>
                </a:solidFill>
                <a:latin typeface="Comic Sans MS"/>
                <a:ea typeface="Comic Sans MS"/>
                <a:cs typeface="Comic Sans MS"/>
                <a:sym typeface="Comic Sans MS"/>
              </a:rPr>
              <a:t>2 ¢</a:t>
            </a:r>
            <a:endParaRPr b="0" i="0" sz="900" u="none" cap="none" strike="noStrike">
              <a:solidFill>
                <a:srgbClr val="000000"/>
              </a:solidFill>
              <a:latin typeface="Arial"/>
              <a:ea typeface="Arial"/>
              <a:cs typeface="Arial"/>
              <a:sym typeface="Arial"/>
            </a:endParaRPr>
          </a:p>
        </p:txBody>
      </p:sp>
      <p:sp>
        <p:nvSpPr>
          <p:cNvPr id="151" name="Google Shape;151;p25"/>
          <p:cNvSpPr/>
          <p:nvPr/>
        </p:nvSpPr>
        <p:spPr>
          <a:xfrm>
            <a:off x="2620074" y="4157068"/>
            <a:ext cx="1116300" cy="669600"/>
          </a:xfrm>
          <a:prstGeom prst="rect">
            <a:avLst/>
          </a:prstGeom>
          <a:solidFill>
            <a:srgbClr val="FFFC79"/>
          </a:solidFill>
          <a:ln cap="flat" cmpd="sng" w="12700">
            <a:solidFill>
              <a:srgbClr val="000000"/>
            </a:solidFill>
            <a:prstDash val="solid"/>
            <a:miter lim="400000"/>
            <a:headEnd len="sm" w="sm" type="none"/>
            <a:tailEnd len="sm" w="sm" type="none"/>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2000"/>
              <a:buFont typeface="Comic Sans MS"/>
              <a:buNone/>
            </a:pPr>
            <a:r>
              <a:rPr b="0" i="0" lang="en" sz="2000" u="none" cap="none" strike="noStrike">
                <a:solidFill>
                  <a:srgbClr val="000000"/>
                </a:solidFill>
                <a:latin typeface="Comic Sans MS"/>
                <a:ea typeface="Comic Sans MS"/>
                <a:cs typeface="Comic Sans MS"/>
                <a:sym typeface="Comic Sans MS"/>
              </a:rPr>
              <a:t>? ¢</a:t>
            </a:r>
            <a:endParaRPr b="0" i="0" sz="900" u="none" cap="none" strike="noStrike">
              <a:solidFill>
                <a:srgbClr val="000000"/>
              </a:solidFill>
              <a:latin typeface="Arial"/>
              <a:ea typeface="Arial"/>
              <a:cs typeface="Arial"/>
              <a:sym typeface="Arial"/>
            </a:endParaRPr>
          </a:p>
        </p:txBody>
      </p:sp>
      <p:sp>
        <p:nvSpPr>
          <p:cNvPr id="152" name="Google Shape;152;p25"/>
          <p:cNvSpPr/>
          <p:nvPr/>
        </p:nvSpPr>
        <p:spPr>
          <a:xfrm>
            <a:off x="3078634" y="2119590"/>
            <a:ext cx="1116300" cy="669600"/>
          </a:xfrm>
          <a:prstGeom prst="rect">
            <a:avLst/>
          </a:prstGeom>
          <a:solidFill>
            <a:srgbClr val="FFFC79"/>
          </a:solidFill>
          <a:ln cap="flat" cmpd="sng" w="12700">
            <a:solidFill>
              <a:srgbClr val="000000"/>
            </a:solidFill>
            <a:prstDash val="solid"/>
            <a:miter lim="400000"/>
            <a:headEnd len="sm" w="sm" type="none"/>
            <a:tailEnd len="sm" w="sm" type="none"/>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2000"/>
              <a:buFont typeface="Comic Sans MS"/>
              <a:buNone/>
            </a:pPr>
            <a:r>
              <a:rPr b="0" i="0" lang="en" sz="2000" u="none" cap="none" strike="noStrike">
                <a:solidFill>
                  <a:srgbClr val="000000"/>
                </a:solidFill>
                <a:latin typeface="Comic Sans MS"/>
                <a:ea typeface="Comic Sans MS"/>
                <a:cs typeface="Comic Sans MS"/>
                <a:sym typeface="Comic Sans MS"/>
              </a:rPr>
              <a:t>3</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Comic Sans MS"/>
              <a:buNone/>
            </a:pPr>
            <a:r>
              <a:rPr b="0" i="0" lang="en" sz="2000" u="none" cap="none" strike="noStrike">
                <a:solidFill>
                  <a:srgbClr val="000000"/>
                </a:solidFill>
                <a:latin typeface="Comic Sans MS"/>
                <a:ea typeface="Comic Sans MS"/>
                <a:cs typeface="Comic Sans MS"/>
                <a:sym typeface="Comic Sans MS"/>
              </a:rPr>
              <a:t>chips</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descr="Screen Shot 2020-08-12 at 7.09.28 AM.png" id="157" name="Google Shape;157;p26"/>
          <p:cNvPicPr preferRelativeResize="0"/>
          <p:nvPr/>
        </p:nvPicPr>
        <p:blipFill rotWithShape="1">
          <a:blip r:embed="rId3">
            <a:alphaModFix/>
          </a:blip>
          <a:srcRect b="0" l="0" r="0" t="0"/>
          <a:stretch/>
        </p:blipFill>
        <p:spPr>
          <a:xfrm>
            <a:off x="583493" y="3457264"/>
            <a:ext cx="2009182" cy="1297506"/>
          </a:xfrm>
          <a:prstGeom prst="rect">
            <a:avLst/>
          </a:prstGeom>
          <a:noFill/>
          <a:ln>
            <a:noFill/>
          </a:ln>
        </p:spPr>
      </p:pic>
      <p:pic>
        <p:nvPicPr>
          <p:cNvPr descr="Screen Shot 2020-08-12 at 7.09.00 AM.png" id="158" name="Google Shape;158;p26"/>
          <p:cNvPicPr preferRelativeResize="0"/>
          <p:nvPr/>
        </p:nvPicPr>
        <p:blipFill rotWithShape="1">
          <a:blip r:embed="rId4">
            <a:alphaModFix/>
          </a:blip>
          <a:srcRect b="0" l="0" r="0" t="0"/>
          <a:stretch/>
        </p:blipFill>
        <p:spPr>
          <a:xfrm>
            <a:off x="583493" y="317158"/>
            <a:ext cx="2009181" cy="1275315"/>
          </a:xfrm>
          <a:prstGeom prst="rect">
            <a:avLst/>
          </a:prstGeom>
          <a:noFill/>
          <a:ln cap="flat" cmpd="sng" w="9525">
            <a:solidFill>
              <a:srgbClr val="000000"/>
            </a:solidFill>
            <a:prstDash val="solid"/>
            <a:miter lim="400000"/>
            <a:headEnd len="sm" w="sm" type="none"/>
            <a:tailEnd len="sm" w="sm" type="none"/>
          </a:ln>
        </p:spPr>
      </p:pic>
      <p:pic>
        <p:nvPicPr>
          <p:cNvPr descr="Screen Shot 2020-08-12 at 7.09.11 AM.png" id="159" name="Google Shape;159;p26"/>
          <p:cNvPicPr preferRelativeResize="0"/>
          <p:nvPr/>
        </p:nvPicPr>
        <p:blipFill rotWithShape="1">
          <a:blip r:embed="rId5">
            <a:alphaModFix/>
          </a:blip>
          <a:srcRect b="0" l="0" r="0" t="0"/>
          <a:stretch/>
        </p:blipFill>
        <p:spPr>
          <a:xfrm>
            <a:off x="583493" y="1890285"/>
            <a:ext cx="2009181" cy="1270840"/>
          </a:xfrm>
          <a:prstGeom prst="rect">
            <a:avLst/>
          </a:prstGeom>
          <a:noFill/>
          <a:ln cap="flat" cmpd="sng" w="9525">
            <a:solidFill>
              <a:srgbClr val="000000"/>
            </a:solidFill>
            <a:prstDash val="solid"/>
            <a:miter lim="400000"/>
            <a:headEnd len="sm" w="sm" type="none"/>
            <a:tailEnd len="sm" w="sm" type="none"/>
          </a:ln>
        </p:spPr>
      </p:pic>
      <p:sp>
        <p:nvSpPr>
          <p:cNvPr id="160" name="Google Shape;160;p26"/>
          <p:cNvSpPr/>
          <p:nvPr/>
        </p:nvSpPr>
        <p:spPr>
          <a:xfrm>
            <a:off x="3938402" y="2127767"/>
            <a:ext cx="1116300" cy="669600"/>
          </a:xfrm>
          <a:prstGeom prst="rect">
            <a:avLst/>
          </a:prstGeom>
          <a:solidFill>
            <a:srgbClr val="FFFC79"/>
          </a:solidFill>
          <a:ln cap="flat" cmpd="sng" w="12700">
            <a:solidFill>
              <a:srgbClr val="000000"/>
            </a:solidFill>
            <a:prstDash val="solid"/>
            <a:miter lim="400000"/>
            <a:headEnd len="sm" w="sm" type="none"/>
            <a:tailEnd len="sm" w="sm" type="none"/>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2000"/>
              <a:buFont typeface="Comic Sans MS"/>
              <a:buNone/>
            </a:pPr>
            <a:r>
              <a:rPr b="0" i="0" lang="en" sz="2000" u="none" cap="none" strike="noStrike">
                <a:solidFill>
                  <a:srgbClr val="000000"/>
                </a:solidFill>
                <a:latin typeface="Comic Sans MS"/>
                <a:ea typeface="Comic Sans MS"/>
                <a:cs typeface="Comic Sans MS"/>
                <a:sym typeface="Comic Sans MS"/>
              </a:rPr>
              <a:t>?</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Comic Sans MS"/>
              <a:buNone/>
            </a:pPr>
            <a:r>
              <a:rPr b="0" i="0" lang="en" sz="2000" u="none" cap="none" strike="noStrike">
                <a:solidFill>
                  <a:srgbClr val="000000"/>
                </a:solidFill>
                <a:latin typeface="Comic Sans MS"/>
                <a:ea typeface="Comic Sans MS"/>
                <a:cs typeface="Comic Sans MS"/>
                <a:sym typeface="Comic Sans MS"/>
              </a:rPr>
              <a:t>cups</a:t>
            </a:r>
            <a:endParaRPr b="0" i="0" sz="900" u="none" cap="none" strike="noStrike">
              <a:solidFill>
                <a:srgbClr val="000000"/>
              </a:solidFill>
              <a:latin typeface="Arial"/>
              <a:ea typeface="Arial"/>
              <a:cs typeface="Arial"/>
              <a:sym typeface="Arial"/>
            </a:endParaRPr>
          </a:p>
        </p:txBody>
      </p:sp>
      <p:pic>
        <p:nvPicPr>
          <p:cNvPr descr="Screen Shot 2020-08-12 at 7.01.12 AM.png" id="161" name="Google Shape;161;p26"/>
          <p:cNvPicPr preferRelativeResize="0"/>
          <p:nvPr/>
        </p:nvPicPr>
        <p:blipFill rotWithShape="1">
          <a:blip r:embed="rId6">
            <a:alphaModFix/>
          </a:blip>
          <a:srcRect b="0" l="0" r="0" t="0"/>
          <a:stretch/>
        </p:blipFill>
        <p:spPr>
          <a:xfrm>
            <a:off x="7669505" y="3654328"/>
            <a:ext cx="904131" cy="1130164"/>
          </a:xfrm>
          <a:prstGeom prst="rect">
            <a:avLst/>
          </a:prstGeom>
          <a:noFill/>
          <a:ln>
            <a:noFill/>
          </a:ln>
        </p:spPr>
      </p:pic>
      <p:sp>
        <p:nvSpPr>
          <p:cNvPr id="162" name="Google Shape;162;p26"/>
          <p:cNvSpPr/>
          <p:nvPr/>
        </p:nvSpPr>
        <p:spPr>
          <a:xfrm>
            <a:off x="2767580" y="2127770"/>
            <a:ext cx="1116300" cy="669600"/>
          </a:xfrm>
          <a:prstGeom prst="rect">
            <a:avLst/>
          </a:prstGeom>
          <a:solidFill>
            <a:srgbClr val="FFFC79"/>
          </a:solidFill>
          <a:ln cap="flat" cmpd="sng" w="12700">
            <a:solidFill>
              <a:srgbClr val="000000"/>
            </a:solidFill>
            <a:prstDash val="solid"/>
            <a:miter lim="400000"/>
            <a:headEnd len="sm" w="sm" type="none"/>
            <a:tailEnd len="sm" w="sm" type="none"/>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2000"/>
              <a:buFont typeface="Comic Sans MS"/>
              <a:buNone/>
            </a:pPr>
            <a:r>
              <a:rPr lang="en" sz="2000">
                <a:latin typeface="Comic Sans MS"/>
                <a:ea typeface="Comic Sans MS"/>
                <a:cs typeface="Comic Sans MS"/>
                <a:sym typeface="Comic Sans MS"/>
              </a:rPr>
              <a:t>4</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Comic Sans MS"/>
              <a:buNone/>
            </a:pPr>
            <a:r>
              <a:rPr b="0" i="0" lang="en" sz="2000" u="none" cap="none" strike="noStrike">
                <a:solidFill>
                  <a:srgbClr val="000000"/>
                </a:solidFill>
                <a:latin typeface="Comic Sans MS"/>
                <a:ea typeface="Comic Sans MS"/>
                <a:cs typeface="Comic Sans MS"/>
                <a:sym typeface="Comic Sans MS"/>
              </a:rPr>
              <a:t>chips</a:t>
            </a:r>
            <a:endParaRPr b="0" i="0" sz="900" u="none" cap="none" strike="noStrike">
              <a:solidFill>
                <a:srgbClr val="000000"/>
              </a:solidFill>
              <a:latin typeface="Arial"/>
              <a:ea typeface="Arial"/>
              <a:cs typeface="Arial"/>
              <a:sym typeface="Arial"/>
            </a:endParaRPr>
          </a:p>
        </p:txBody>
      </p:sp>
      <p:sp>
        <p:nvSpPr>
          <p:cNvPr id="163" name="Google Shape;163;p26"/>
          <p:cNvSpPr/>
          <p:nvPr/>
        </p:nvSpPr>
        <p:spPr>
          <a:xfrm>
            <a:off x="2883794" y="528379"/>
            <a:ext cx="1116300" cy="669600"/>
          </a:xfrm>
          <a:prstGeom prst="rect">
            <a:avLst/>
          </a:prstGeom>
          <a:solidFill>
            <a:srgbClr val="FFFC79"/>
          </a:solidFill>
          <a:ln cap="flat" cmpd="sng" w="12700">
            <a:solidFill>
              <a:srgbClr val="000000"/>
            </a:solidFill>
            <a:prstDash val="solid"/>
            <a:miter lim="400000"/>
            <a:headEnd len="sm" w="sm" type="none"/>
            <a:tailEnd len="sm" w="sm" type="none"/>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2000"/>
              <a:buFont typeface="Comic Sans MS"/>
              <a:buNone/>
            </a:pPr>
            <a:r>
              <a:rPr lang="en" sz="2000">
                <a:latin typeface="Comic Sans MS"/>
                <a:ea typeface="Comic Sans MS"/>
                <a:cs typeface="Comic Sans MS"/>
                <a:sym typeface="Comic Sans MS"/>
              </a:rPr>
              <a:t>4</a:t>
            </a:r>
            <a:r>
              <a:rPr b="0" i="0" lang="en" sz="2000" u="none" cap="none" strike="noStrike">
                <a:solidFill>
                  <a:srgbClr val="000000"/>
                </a:solidFill>
                <a:latin typeface="Comic Sans MS"/>
                <a:ea typeface="Comic Sans MS"/>
                <a:cs typeface="Comic Sans MS"/>
                <a:sym typeface="Comic Sans MS"/>
              </a:rPr>
              <a:t> ¢</a:t>
            </a:r>
            <a:endParaRPr b="0" i="0" sz="900" u="none" cap="none" strike="noStrike">
              <a:solidFill>
                <a:srgbClr val="000000"/>
              </a:solidFill>
              <a:latin typeface="Arial"/>
              <a:ea typeface="Arial"/>
              <a:cs typeface="Arial"/>
              <a:sym typeface="Arial"/>
            </a:endParaRPr>
          </a:p>
        </p:txBody>
      </p:sp>
      <p:sp>
        <p:nvSpPr>
          <p:cNvPr id="164" name="Google Shape;164;p26"/>
          <p:cNvSpPr/>
          <p:nvPr/>
        </p:nvSpPr>
        <p:spPr>
          <a:xfrm>
            <a:off x="2773353" y="3358782"/>
            <a:ext cx="1116300" cy="669600"/>
          </a:xfrm>
          <a:prstGeom prst="rect">
            <a:avLst/>
          </a:prstGeom>
          <a:solidFill>
            <a:srgbClr val="FFFC79"/>
          </a:solidFill>
          <a:ln cap="flat" cmpd="sng" w="12700">
            <a:solidFill>
              <a:srgbClr val="000000"/>
            </a:solidFill>
            <a:prstDash val="solid"/>
            <a:miter lim="400000"/>
            <a:headEnd len="sm" w="sm" type="none"/>
            <a:tailEnd len="sm" w="sm" type="none"/>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000000"/>
              </a:buClr>
              <a:buSzPts val="2000"/>
              <a:buFont typeface="Comic Sans MS"/>
              <a:buNone/>
            </a:pPr>
            <a:r>
              <a:rPr lang="en" sz="2000">
                <a:latin typeface="Comic Sans MS"/>
                <a:ea typeface="Comic Sans MS"/>
                <a:cs typeface="Comic Sans MS"/>
                <a:sym typeface="Comic Sans MS"/>
              </a:rPr>
              <a:t>64</a:t>
            </a:r>
            <a:r>
              <a:rPr b="0" i="0" lang="en" sz="2000" u="none" cap="none" strike="noStrike">
                <a:solidFill>
                  <a:srgbClr val="000000"/>
                </a:solidFill>
                <a:latin typeface="Comic Sans MS"/>
                <a:ea typeface="Comic Sans MS"/>
                <a:cs typeface="Comic Sans MS"/>
                <a:sym typeface="Comic Sans MS"/>
              </a:rPr>
              <a:t> ¢</a:t>
            </a:r>
            <a:endParaRPr b="0" i="0" sz="900" u="none" cap="none" strike="noStrike">
              <a:solidFill>
                <a:srgbClr val="000000"/>
              </a:solidFill>
              <a:latin typeface="Arial"/>
              <a:ea typeface="Arial"/>
              <a:cs typeface="Arial"/>
              <a:sym typeface="Arial"/>
            </a:endParaRPr>
          </a:p>
        </p:txBody>
      </p:sp>
      <p:pic>
        <p:nvPicPr>
          <p:cNvPr descr="Screen Shot 2020-08-12 at 7.02.16 AM.png" id="165" name="Google Shape;165;p26"/>
          <p:cNvPicPr preferRelativeResize="0"/>
          <p:nvPr/>
        </p:nvPicPr>
        <p:blipFill rotWithShape="1">
          <a:blip r:embed="rId7">
            <a:alphaModFix/>
          </a:blip>
          <a:srcRect b="0" l="0" r="0" t="0"/>
          <a:stretch/>
        </p:blipFill>
        <p:spPr>
          <a:xfrm>
            <a:off x="5070566" y="3875116"/>
            <a:ext cx="1866889" cy="688710"/>
          </a:xfrm>
          <a:prstGeom prst="rect">
            <a:avLst/>
          </a:prstGeom>
          <a:noFill/>
          <a:ln>
            <a:noFill/>
          </a:ln>
        </p:spPr>
      </p:pic>
      <p:grpSp>
        <p:nvGrpSpPr>
          <p:cNvPr id="166" name="Google Shape;166;p26"/>
          <p:cNvGrpSpPr/>
          <p:nvPr/>
        </p:nvGrpSpPr>
        <p:grpSpPr>
          <a:xfrm>
            <a:off x="5175098" y="1053425"/>
            <a:ext cx="2612982" cy="829443"/>
            <a:chOff x="7360597" y="1997772"/>
            <a:chExt cx="4955400" cy="1573000"/>
          </a:xfrm>
        </p:grpSpPr>
        <p:pic>
          <p:nvPicPr>
            <p:cNvPr descr="Screen Shot 2020-08-12 at 7.01.12 AM.png" id="167" name="Google Shape;167;p26"/>
            <p:cNvPicPr preferRelativeResize="0"/>
            <p:nvPr/>
          </p:nvPicPr>
          <p:blipFill rotWithShape="1">
            <a:blip r:embed="rId6">
              <a:alphaModFix/>
            </a:blip>
            <a:srcRect b="0" l="0" r="0" t="0"/>
            <a:stretch/>
          </p:blipFill>
          <p:spPr>
            <a:xfrm>
              <a:off x="7360597" y="1997772"/>
              <a:ext cx="1258400" cy="1573000"/>
            </a:xfrm>
            <a:prstGeom prst="rect">
              <a:avLst/>
            </a:prstGeom>
            <a:noFill/>
            <a:ln>
              <a:noFill/>
            </a:ln>
          </p:spPr>
        </p:pic>
        <p:pic>
          <p:nvPicPr>
            <p:cNvPr descr="Screen Shot 2020-08-12 at 7.01.12 AM.png" id="168" name="Google Shape;168;p26"/>
            <p:cNvPicPr preferRelativeResize="0"/>
            <p:nvPr/>
          </p:nvPicPr>
          <p:blipFill rotWithShape="1">
            <a:blip r:embed="rId6">
              <a:alphaModFix/>
            </a:blip>
            <a:srcRect b="0" l="0" r="0" t="0"/>
            <a:stretch/>
          </p:blipFill>
          <p:spPr>
            <a:xfrm>
              <a:off x="8618997" y="1997772"/>
              <a:ext cx="1258400" cy="1573000"/>
            </a:xfrm>
            <a:prstGeom prst="rect">
              <a:avLst/>
            </a:prstGeom>
            <a:noFill/>
            <a:ln>
              <a:noFill/>
            </a:ln>
          </p:spPr>
        </p:pic>
        <p:pic>
          <p:nvPicPr>
            <p:cNvPr descr="Screen Shot 2020-08-12 at 7.01.12 AM.png" id="169" name="Google Shape;169;p26"/>
            <p:cNvPicPr preferRelativeResize="0"/>
            <p:nvPr/>
          </p:nvPicPr>
          <p:blipFill rotWithShape="1">
            <a:blip r:embed="rId6">
              <a:alphaModFix/>
            </a:blip>
            <a:srcRect b="0" l="0" r="0" t="0"/>
            <a:stretch/>
          </p:blipFill>
          <p:spPr>
            <a:xfrm>
              <a:off x="9877397" y="1997772"/>
              <a:ext cx="1258400" cy="1573000"/>
            </a:xfrm>
            <a:prstGeom prst="rect">
              <a:avLst/>
            </a:prstGeom>
            <a:noFill/>
            <a:ln>
              <a:noFill/>
            </a:ln>
          </p:spPr>
        </p:pic>
        <p:pic>
          <p:nvPicPr>
            <p:cNvPr descr="Screen Shot 2020-08-12 at 7.01.12 AM.png" id="170" name="Google Shape;170;p26"/>
            <p:cNvPicPr preferRelativeResize="0"/>
            <p:nvPr/>
          </p:nvPicPr>
          <p:blipFill rotWithShape="1">
            <a:blip r:embed="rId6">
              <a:alphaModFix/>
            </a:blip>
            <a:srcRect b="0" l="0" r="0" t="0"/>
            <a:stretch/>
          </p:blipFill>
          <p:spPr>
            <a:xfrm>
              <a:off x="11057597" y="1997772"/>
              <a:ext cx="1258400" cy="1573000"/>
            </a:xfrm>
            <a:prstGeom prst="rect">
              <a:avLst/>
            </a:prstGeom>
            <a:noFill/>
            <a:ln>
              <a:noFill/>
            </a:ln>
          </p:spPr>
        </p:pic>
      </p:grpSp>
      <p:sp>
        <p:nvSpPr>
          <p:cNvPr id="171" name="Google Shape;171;p26"/>
          <p:cNvSpPr/>
          <p:nvPr/>
        </p:nvSpPr>
        <p:spPr>
          <a:xfrm>
            <a:off x="5109241" y="528385"/>
            <a:ext cx="3735600" cy="1879800"/>
          </a:xfrm>
          <a:prstGeom prst="rect">
            <a:avLst/>
          </a:prstGeom>
          <a:solidFill>
            <a:srgbClr val="797979"/>
          </a:solid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FFFFFF"/>
              </a:buClr>
              <a:buSzPts val="1400"/>
              <a:buFont typeface="Helvetica Neue"/>
              <a:buNone/>
            </a:pPr>
            <a:r>
              <a:rPr b="0" i="0" lang="en" sz="1400" u="none" cap="none" strike="noStrike">
                <a:solidFill>
                  <a:srgbClr val="FFFFFF"/>
                </a:solidFill>
                <a:latin typeface="Helvetica Neue"/>
                <a:ea typeface="Helvetica Neue"/>
                <a:cs typeface="Helvetica Neue"/>
                <a:sym typeface="Helvetica Neue"/>
              </a:rPr>
              <a:t>Discussion Card</a:t>
            </a:r>
            <a:endParaRPr b="0" i="0" sz="1400" u="none" cap="none" strike="noStrike">
              <a:solidFill>
                <a:srgbClr val="FFFFFF"/>
              </a:solidFill>
              <a:latin typeface="Helvetica Neue"/>
              <a:ea typeface="Helvetica Neue"/>
              <a:cs typeface="Helvetica Neue"/>
              <a:sym typeface="Helvetica Neue"/>
            </a:endParaRPr>
          </a:p>
        </p:txBody>
      </p:sp>
      <p:sp>
        <p:nvSpPr>
          <p:cNvPr id="172" name="Google Shape;172;p26"/>
          <p:cNvSpPr/>
          <p:nvPr/>
        </p:nvSpPr>
        <p:spPr>
          <a:xfrm>
            <a:off x="7518805" y="3520331"/>
            <a:ext cx="1506900" cy="1398300"/>
          </a:xfrm>
          <a:prstGeom prst="rect">
            <a:avLst/>
          </a:prstGeom>
          <a:solidFill>
            <a:srgbClr val="EBEBEB"/>
          </a:solid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797979"/>
              </a:buClr>
              <a:buSzPts val="1400"/>
              <a:buFont typeface="Arial"/>
              <a:buNone/>
            </a:pPr>
            <a:r>
              <a:rPr b="0" i="0" lang="en" sz="1400" u="none" cap="none" strike="noStrike">
                <a:solidFill>
                  <a:srgbClr val="797979"/>
                </a:solidFill>
                <a:latin typeface="Arial"/>
                <a:ea typeface="Arial"/>
                <a:cs typeface="Arial"/>
                <a:sym typeface="Arial"/>
              </a:rPr>
              <a:t>Support Card: </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797979"/>
              </a:buClr>
              <a:buSzPts val="1400"/>
              <a:buFont typeface="Arial"/>
              <a:buNone/>
            </a:pPr>
            <a:r>
              <a:rPr b="0" i="0" lang="en" sz="1400" u="none" cap="none" strike="noStrike">
                <a:solidFill>
                  <a:srgbClr val="797979"/>
                </a:solidFill>
                <a:latin typeface="Arial"/>
                <a:ea typeface="Arial"/>
                <a:cs typeface="Arial"/>
                <a:sym typeface="Arial"/>
              </a:rPr>
              <a:t>chips in a cup</a:t>
            </a:r>
            <a:endParaRPr b="0" i="0" sz="900" u="none" cap="none" strike="noStrike">
              <a:solidFill>
                <a:srgbClr val="000000"/>
              </a:solidFill>
              <a:latin typeface="Arial"/>
              <a:ea typeface="Arial"/>
              <a:cs typeface="Arial"/>
              <a:sym typeface="Arial"/>
            </a:endParaRPr>
          </a:p>
        </p:txBody>
      </p:sp>
      <p:sp>
        <p:nvSpPr>
          <p:cNvPr id="173" name="Google Shape;173;p26"/>
          <p:cNvSpPr/>
          <p:nvPr/>
        </p:nvSpPr>
        <p:spPr>
          <a:xfrm>
            <a:off x="4599757" y="3520312"/>
            <a:ext cx="2677800" cy="1398300"/>
          </a:xfrm>
          <a:prstGeom prst="rect">
            <a:avLst/>
          </a:prstGeom>
          <a:solidFill>
            <a:srgbClr val="EBEBEB"/>
          </a:solid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797979"/>
              </a:buClr>
              <a:buSzPts val="1400"/>
              <a:buFont typeface="Arial"/>
              <a:buNone/>
            </a:pPr>
            <a:r>
              <a:rPr b="0" i="0" lang="en" sz="1400" u="none" cap="none" strike="noStrike">
                <a:solidFill>
                  <a:srgbClr val="797979"/>
                </a:solidFill>
                <a:latin typeface="Arial"/>
                <a:ea typeface="Arial"/>
                <a:cs typeface="Arial"/>
                <a:sym typeface="Arial"/>
              </a:rPr>
              <a:t>Support Card: </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797979"/>
              </a:buClr>
              <a:buSzPts val="1400"/>
              <a:buFont typeface="Arial"/>
              <a:buNone/>
            </a:pPr>
            <a:r>
              <a:rPr b="0" i="0" lang="en" sz="1400" u="none" cap="none" strike="noStrike">
                <a:solidFill>
                  <a:srgbClr val="797979"/>
                </a:solidFill>
                <a:latin typeface="Arial"/>
                <a:ea typeface="Arial"/>
                <a:cs typeface="Arial"/>
                <a:sym typeface="Arial"/>
              </a:rPr>
              <a:t>cups in a box</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27"/>
          <p:cNvPicPr preferRelativeResize="0"/>
          <p:nvPr/>
        </p:nvPicPr>
        <p:blipFill rotWithShape="1">
          <a:blip r:embed="rId3">
            <a:alphaModFix/>
          </a:blip>
          <a:srcRect b="0" l="0" r="21642" t="21642"/>
          <a:stretch/>
        </p:blipFill>
        <p:spPr>
          <a:xfrm>
            <a:off x="0" y="0"/>
            <a:ext cx="9213425" cy="5143500"/>
          </a:xfrm>
          <a:prstGeom prst="rect">
            <a:avLst/>
          </a:prstGeom>
          <a:noFill/>
          <a:ln>
            <a:noFill/>
          </a:ln>
        </p:spPr>
      </p:pic>
      <p:sp>
        <p:nvSpPr>
          <p:cNvPr id="179" name="Google Shape;179;p27"/>
          <p:cNvSpPr txBox="1"/>
          <p:nvPr>
            <p:ph type="title"/>
          </p:nvPr>
        </p:nvSpPr>
        <p:spPr>
          <a:xfrm>
            <a:off x="403975" y="392550"/>
            <a:ext cx="8197200" cy="3664500"/>
          </a:xfrm>
          <a:prstGeom prst="rect">
            <a:avLst/>
          </a:prstGeom>
        </p:spPr>
        <p:txBody>
          <a:bodyPr anchorCtr="0" anchor="ctr"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sz="3000"/>
              <a:t>Reflect: What do you know now that you would share with a colleague? What have you learned that excites you about planning for students’ mathematics learning? </a:t>
            </a:r>
            <a:endParaRPr sz="6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8"/>
          <p:cNvSpPr txBox="1"/>
          <p:nvPr/>
        </p:nvSpPr>
        <p:spPr>
          <a:xfrm>
            <a:off x="22800" y="2426525"/>
            <a:ext cx="4868100" cy="247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Link to </a:t>
            </a:r>
            <a:r>
              <a:rPr lang="en" sz="1800">
                <a:solidFill>
                  <a:schemeClr val="dk1"/>
                </a:solidFill>
              </a:rPr>
              <a:t>MC</a:t>
            </a:r>
            <a:r>
              <a:rPr baseline="30000" lang="en" sz="1800">
                <a:solidFill>
                  <a:schemeClr val="dk1"/>
                </a:solidFill>
              </a:rPr>
              <a:t>2</a:t>
            </a:r>
            <a:r>
              <a:rPr lang="en" sz="1800">
                <a:solidFill>
                  <a:schemeClr val="dk1"/>
                </a:solidFill>
              </a:rPr>
              <a:t> Website:</a:t>
            </a:r>
            <a:endParaRPr sz="1800">
              <a:solidFill>
                <a:schemeClr val="dk1"/>
              </a:solidFill>
            </a:endParaRPr>
          </a:p>
          <a:p>
            <a:pPr indent="0" lvl="0" marL="0" rtl="0" algn="l">
              <a:spcBef>
                <a:spcPts val="0"/>
              </a:spcBef>
              <a:spcAft>
                <a:spcPts val="0"/>
              </a:spcAft>
              <a:buNone/>
            </a:pPr>
            <a:r>
              <a:rPr lang="en" sz="1800" u="sng">
                <a:solidFill>
                  <a:srgbClr val="0000FF"/>
                </a:solidFill>
                <a:hlinkClick r:id="rId3">
                  <a:extLst>
                    <a:ext uri="{A12FA001-AC4F-418D-AE19-62706E023703}">
                      <ahyp:hlinkClr val="tx"/>
                    </a:ext>
                  </a:extLst>
                </a:hlinkClick>
              </a:rPr>
              <a:t>https://mc2.nmsu.edu/</a:t>
            </a:r>
            <a:endParaRPr sz="1800">
              <a:solidFill>
                <a:srgbClr val="0000FF"/>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 sz="1800">
                <a:solidFill>
                  <a:schemeClr val="dk1"/>
                </a:solidFill>
              </a:rPr>
              <a:t>Link to MC</a:t>
            </a:r>
            <a:r>
              <a:rPr baseline="30000" lang="en" sz="1800">
                <a:solidFill>
                  <a:schemeClr val="dk1"/>
                </a:solidFill>
              </a:rPr>
              <a:t>2</a:t>
            </a:r>
            <a:r>
              <a:rPr lang="en" sz="1800">
                <a:solidFill>
                  <a:schemeClr val="dk1"/>
                </a:solidFill>
              </a:rPr>
              <a:t> Professional Learning Webpage: </a:t>
            </a:r>
            <a:r>
              <a:rPr lang="en" sz="1800" u="sng">
                <a:solidFill>
                  <a:srgbClr val="0000FF"/>
                </a:solidFill>
                <a:hlinkClick r:id="rId4">
                  <a:extLst>
                    <a:ext uri="{A12FA001-AC4F-418D-AE19-62706E023703}">
                      <ahyp:hlinkClr val="tx"/>
                    </a:ext>
                  </a:extLst>
                </a:hlinkClick>
              </a:rPr>
              <a:t>https://mc2.nmsu.edu/pd/</a:t>
            </a:r>
            <a:endParaRPr sz="1800">
              <a:solidFill>
                <a:srgbClr val="0000FF"/>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 sz="1800">
                <a:solidFill>
                  <a:schemeClr val="dk1"/>
                </a:solidFill>
              </a:rPr>
              <a:t>Link to MC</a:t>
            </a:r>
            <a:r>
              <a:rPr baseline="30000" lang="en" sz="1800">
                <a:solidFill>
                  <a:schemeClr val="dk1"/>
                </a:solidFill>
              </a:rPr>
              <a:t>2 </a:t>
            </a:r>
            <a:r>
              <a:rPr lang="en" sz="1800">
                <a:solidFill>
                  <a:schemeClr val="dk1"/>
                </a:solidFill>
              </a:rPr>
              <a:t>Contact Page: </a:t>
            </a:r>
            <a:r>
              <a:rPr lang="en" sz="1800" u="sng">
                <a:solidFill>
                  <a:srgbClr val="0000FF"/>
                </a:solidFill>
                <a:hlinkClick r:id="rId5">
                  <a:extLst>
                    <a:ext uri="{A12FA001-AC4F-418D-AE19-62706E023703}">
                      <ahyp:hlinkClr val="tx"/>
                    </a:ext>
                  </a:extLst>
                </a:hlinkClick>
              </a:rPr>
              <a:t>https://mc2.nmsu.edu/about-us/contact-us/</a:t>
            </a:r>
            <a:endParaRPr sz="1100">
              <a:solidFill>
                <a:srgbClr val="0000FF"/>
              </a:solidFill>
            </a:endParaRPr>
          </a:p>
        </p:txBody>
      </p:sp>
      <p:sp>
        <p:nvSpPr>
          <p:cNvPr id="185" name="Google Shape;185;p28"/>
          <p:cNvSpPr txBox="1"/>
          <p:nvPr>
            <p:ph type="title"/>
          </p:nvPr>
        </p:nvSpPr>
        <p:spPr>
          <a:xfrm>
            <a:off x="2719800" y="45900"/>
            <a:ext cx="3704400" cy="65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200"/>
              <a:t>Thank you!</a:t>
            </a:r>
            <a:endParaRPr b="1" sz="4200"/>
          </a:p>
        </p:txBody>
      </p:sp>
      <p:sp>
        <p:nvSpPr>
          <p:cNvPr id="186" name="Google Shape;186;p28"/>
          <p:cNvSpPr txBox="1"/>
          <p:nvPr/>
        </p:nvSpPr>
        <p:spPr>
          <a:xfrm>
            <a:off x="4646775" y="1214850"/>
            <a:ext cx="4321500" cy="307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t>Thank you for being a part of this Purposeful ReEntry Community!</a:t>
            </a:r>
            <a:endParaRPr b="1" sz="2100"/>
          </a:p>
          <a:p>
            <a:pPr indent="0" lvl="0" marL="0" rtl="0" algn="l">
              <a:spcBef>
                <a:spcPts val="0"/>
              </a:spcBef>
              <a:spcAft>
                <a:spcPts val="0"/>
              </a:spcAft>
              <a:buNone/>
            </a:pPr>
            <a:r>
              <a:t/>
            </a:r>
            <a:endParaRPr b="1" sz="2100"/>
          </a:p>
          <a:p>
            <a:pPr indent="0" lvl="0" marL="0" rtl="0" algn="l">
              <a:spcBef>
                <a:spcPts val="0"/>
              </a:spcBef>
              <a:spcAft>
                <a:spcPts val="0"/>
              </a:spcAft>
              <a:buNone/>
            </a:pPr>
            <a:r>
              <a:rPr b="1" lang="en" sz="2100"/>
              <a:t>Thank you for all you do for children and the larger community through your work.</a:t>
            </a:r>
            <a:endParaRPr b="1" sz="2100"/>
          </a:p>
          <a:p>
            <a:pPr indent="0" lvl="0" marL="0" rtl="0" algn="l">
              <a:spcBef>
                <a:spcPts val="0"/>
              </a:spcBef>
              <a:spcAft>
                <a:spcPts val="0"/>
              </a:spcAft>
              <a:buNone/>
            </a:pPr>
            <a:r>
              <a:t/>
            </a:r>
            <a:endParaRPr b="1" sz="2100"/>
          </a:p>
          <a:p>
            <a:pPr indent="0" lvl="0" marL="0" rtl="0" algn="l">
              <a:spcBef>
                <a:spcPts val="0"/>
              </a:spcBef>
              <a:spcAft>
                <a:spcPts val="0"/>
              </a:spcAft>
              <a:buNone/>
            </a:pPr>
            <a:r>
              <a:rPr b="1" lang="en" sz="2100"/>
              <a:t>Keep on swimming!</a:t>
            </a:r>
            <a:endParaRPr b="1" sz="2100"/>
          </a:p>
          <a:p>
            <a:pPr indent="0" lvl="0" marL="457200" rtl="0" algn="l">
              <a:spcBef>
                <a:spcPts val="0"/>
              </a:spcBef>
              <a:spcAft>
                <a:spcPts val="0"/>
              </a:spcAft>
              <a:buNone/>
            </a:pPr>
            <a:r>
              <a:t/>
            </a:r>
            <a:endParaRPr sz="1300"/>
          </a:p>
          <a:p>
            <a:pPr indent="0" lvl="0" marL="0" rtl="0" algn="l">
              <a:spcBef>
                <a:spcPts val="0"/>
              </a:spcBef>
              <a:spcAft>
                <a:spcPts val="0"/>
              </a:spcAft>
              <a:buNone/>
            </a:pPr>
            <a:r>
              <a:t/>
            </a:r>
            <a:endParaRPr sz="1300"/>
          </a:p>
        </p:txBody>
      </p:sp>
      <p:pic>
        <p:nvPicPr>
          <p:cNvPr id="187" name="Google Shape;187;p28"/>
          <p:cNvPicPr preferRelativeResize="0"/>
          <p:nvPr/>
        </p:nvPicPr>
        <p:blipFill>
          <a:blip r:embed="rId6">
            <a:alphaModFix/>
          </a:blip>
          <a:stretch>
            <a:fillRect/>
          </a:stretch>
        </p:blipFill>
        <p:spPr>
          <a:xfrm>
            <a:off x="387350" y="1088800"/>
            <a:ext cx="2276475" cy="10851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7"/>
          <p:cNvSpPr txBox="1"/>
          <p:nvPr>
            <p:ph type="title"/>
          </p:nvPr>
        </p:nvSpPr>
        <p:spPr>
          <a:xfrm>
            <a:off x="310575" y="812675"/>
            <a:ext cx="2825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Pacifico"/>
                <a:ea typeface="Pacifico"/>
                <a:cs typeface="Pacifico"/>
                <a:sym typeface="Pacifico"/>
              </a:rPr>
              <a:t>Check In</a:t>
            </a:r>
            <a:endParaRPr>
              <a:latin typeface="Pacifico"/>
              <a:ea typeface="Pacifico"/>
              <a:cs typeface="Pacifico"/>
              <a:sym typeface="Pacifico"/>
            </a:endParaRPr>
          </a:p>
          <a:p>
            <a:pPr indent="0" lvl="0" marL="0" rtl="0" algn="l">
              <a:spcBef>
                <a:spcPts val="0"/>
              </a:spcBef>
              <a:spcAft>
                <a:spcPts val="0"/>
              </a:spcAft>
              <a:buNone/>
            </a:pPr>
            <a:r>
              <a:t/>
            </a:r>
            <a:endParaRPr>
              <a:latin typeface="Pacifico"/>
              <a:ea typeface="Pacifico"/>
              <a:cs typeface="Pacifico"/>
              <a:sym typeface="Pacifico"/>
            </a:endParaRPr>
          </a:p>
        </p:txBody>
      </p:sp>
      <p:pic>
        <p:nvPicPr>
          <p:cNvPr id="70" name="Google Shape;70;p17"/>
          <p:cNvPicPr preferRelativeResize="0"/>
          <p:nvPr/>
        </p:nvPicPr>
        <p:blipFill rotWithShape="1">
          <a:blip r:embed="rId3">
            <a:alphaModFix/>
          </a:blip>
          <a:srcRect b="0" l="0" r="3836" t="1613"/>
          <a:stretch/>
        </p:blipFill>
        <p:spPr>
          <a:xfrm>
            <a:off x="5670225" y="1033175"/>
            <a:ext cx="2979574" cy="3048500"/>
          </a:xfrm>
          <a:prstGeom prst="rect">
            <a:avLst/>
          </a:prstGeom>
          <a:noFill/>
          <a:ln>
            <a:noFill/>
          </a:ln>
        </p:spPr>
      </p:pic>
      <p:sp>
        <p:nvSpPr>
          <p:cNvPr id="71" name="Google Shape;71;p17"/>
          <p:cNvSpPr txBox="1"/>
          <p:nvPr/>
        </p:nvSpPr>
        <p:spPr>
          <a:xfrm>
            <a:off x="376325" y="1033125"/>
            <a:ext cx="4713900" cy="30486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Nunito"/>
              <a:buChar char="●"/>
            </a:pPr>
            <a:r>
              <a:rPr lang="en" sz="2000">
                <a:solidFill>
                  <a:schemeClr val="dk1"/>
                </a:solidFill>
                <a:latin typeface="Nunito"/>
                <a:ea typeface="Nunito"/>
                <a:cs typeface="Nunito"/>
                <a:sym typeface="Nunito"/>
              </a:rPr>
              <a:t>What’s the last movie you watched/show you binge-watched?</a:t>
            </a:r>
            <a:endParaRPr sz="2000">
              <a:solidFill>
                <a:schemeClr val="dk1"/>
              </a:solidFill>
              <a:latin typeface="Nunito"/>
              <a:ea typeface="Nunito"/>
              <a:cs typeface="Nunito"/>
              <a:sym typeface="Nunito"/>
            </a:endParaRPr>
          </a:p>
          <a:p>
            <a:pPr indent="0" lvl="0" marL="457200" rtl="0" algn="l">
              <a:spcBef>
                <a:spcPts val="0"/>
              </a:spcBef>
              <a:spcAft>
                <a:spcPts val="0"/>
              </a:spcAft>
              <a:buNone/>
            </a:pPr>
            <a:r>
              <a:t/>
            </a:r>
            <a:endParaRPr sz="2000">
              <a:solidFill>
                <a:schemeClr val="dk1"/>
              </a:solidFill>
              <a:latin typeface="Nunito"/>
              <a:ea typeface="Nunito"/>
              <a:cs typeface="Nunito"/>
              <a:sym typeface="Nunito"/>
            </a:endParaRPr>
          </a:p>
          <a:p>
            <a:pPr indent="-355600" lvl="0" marL="457200" rtl="0" algn="l">
              <a:spcBef>
                <a:spcPts val="0"/>
              </a:spcBef>
              <a:spcAft>
                <a:spcPts val="0"/>
              </a:spcAft>
              <a:buClr>
                <a:schemeClr val="dk1"/>
              </a:buClr>
              <a:buSzPts val="2000"/>
              <a:buFont typeface="Nunito"/>
              <a:buChar char="●"/>
            </a:pPr>
            <a:r>
              <a:rPr lang="en" sz="2000">
                <a:solidFill>
                  <a:schemeClr val="dk1"/>
                </a:solidFill>
                <a:latin typeface="Nunito"/>
                <a:ea typeface="Nunito"/>
                <a:cs typeface="Nunito"/>
                <a:sym typeface="Nunito"/>
              </a:rPr>
              <a:t>What have you learned about yourself and others in quarantine? </a:t>
            </a:r>
            <a:endParaRPr sz="2000">
              <a:solidFill>
                <a:schemeClr val="dk1"/>
              </a:solidFill>
              <a:latin typeface="Nunito"/>
              <a:ea typeface="Nunito"/>
              <a:cs typeface="Nunito"/>
              <a:sym typeface="Nunito"/>
            </a:endParaRPr>
          </a:p>
          <a:p>
            <a:pPr indent="0" lvl="0" marL="457200" rtl="0" algn="l">
              <a:spcBef>
                <a:spcPts val="0"/>
              </a:spcBef>
              <a:spcAft>
                <a:spcPts val="0"/>
              </a:spcAft>
              <a:buNone/>
            </a:pPr>
            <a:r>
              <a:t/>
            </a:r>
            <a:endParaRPr sz="2000">
              <a:solidFill>
                <a:schemeClr val="dk1"/>
              </a:solidFill>
              <a:latin typeface="Nunito"/>
              <a:ea typeface="Nunito"/>
              <a:cs typeface="Nunito"/>
              <a:sym typeface="Nunito"/>
            </a:endParaRPr>
          </a:p>
          <a:p>
            <a:pPr indent="-355600" lvl="0" marL="457200" rtl="0" algn="l">
              <a:spcBef>
                <a:spcPts val="0"/>
              </a:spcBef>
              <a:spcAft>
                <a:spcPts val="0"/>
              </a:spcAft>
              <a:buClr>
                <a:schemeClr val="dk1"/>
              </a:buClr>
              <a:buSzPts val="2000"/>
              <a:buFont typeface="Nunito"/>
              <a:buChar char="●"/>
            </a:pPr>
            <a:r>
              <a:rPr lang="en" sz="2000">
                <a:solidFill>
                  <a:schemeClr val="dk1"/>
                </a:solidFill>
                <a:latin typeface="Nunito"/>
                <a:ea typeface="Nunito"/>
                <a:cs typeface="Nunito"/>
                <a:sym typeface="Nunito"/>
              </a:rPr>
              <a:t>What are you leaving behind from your pre-CoronaVirus life? </a:t>
            </a:r>
            <a:endParaRPr sz="2000">
              <a:solidFill>
                <a:schemeClr val="dk1"/>
              </a:solidFill>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8"/>
          <p:cNvSpPr txBox="1"/>
          <p:nvPr>
            <p:ph type="ctrTitle"/>
          </p:nvPr>
        </p:nvSpPr>
        <p:spPr>
          <a:xfrm>
            <a:off x="440100" y="480525"/>
            <a:ext cx="7856400" cy="15627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lang="en" sz="2200">
                <a:latin typeface="Calibri"/>
                <a:ea typeface="Calibri"/>
                <a:cs typeface="Calibri"/>
                <a:sym typeface="Calibri"/>
              </a:rPr>
              <a:t>Mathematically Connected Communities (MC²) works to improve math education through a variety of professional learning experiences which align to the New Mexico Public Education Department’s (NM PED) reentry guidance.</a:t>
            </a:r>
            <a:endParaRPr sz="6200"/>
          </a:p>
        </p:txBody>
      </p:sp>
      <p:pic>
        <p:nvPicPr>
          <p:cNvPr id="77" name="Google Shape;77;p18"/>
          <p:cNvPicPr preferRelativeResize="0"/>
          <p:nvPr/>
        </p:nvPicPr>
        <p:blipFill>
          <a:blip r:embed="rId3">
            <a:alphaModFix amt="44000"/>
          </a:blip>
          <a:stretch>
            <a:fillRect/>
          </a:stretch>
        </p:blipFill>
        <p:spPr>
          <a:xfrm rot="10">
            <a:off x="6556175" y="2314566"/>
            <a:ext cx="2175575" cy="2175569"/>
          </a:xfrm>
          <a:prstGeom prst="rect">
            <a:avLst/>
          </a:prstGeom>
          <a:noFill/>
          <a:ln>
            <a:noFill/>
          </a:ln>
        </p:spPr>
      </p:pic>
      <p:sp>
        <p:nvSpPr>
          <p:cNvPr id="78" name="Google Shape;78;p18"/>
          <p:cNvSpPr txBox="1"/>
          <p:nvPr/>
        </p:nvSpPr>
        <p:spPr>
          <a:xfrm>
            <a:off x="194800" y="2237463"/>
            <a:ext cx="5831700" cy="232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t>Four Live Web-Events Sessions</a:t>
            </a:r>
            <a:endParaRPr b="1" sz="1800"/>
          </a:p>
          <a:p>
            <a:pPr indent="0" lvl="0" marL="0" rtl="0" algn="ctr">
              <a:spcBef>
                <a:spcPts val="0"/>
              </a:spcBef>
              <a:spcAft>
                <a:spcPts val="0"/>
              </a:spcAft>
              <a:buNone/>
            </a:pPr>
            <a:r>
              <a:t/>
            </a:r>
            <a:endParaRPr u="sng"/>
          </a:p>
          <a:p>
            <a:pPr indent="-330200" lvl="0" marL="457200" rtl="0" algn="l">
              <a:spcBef>
                <a:spcPts val="0"/>
              </a:spcBef>
              <a:spcAft>
                <a:spcPts val="0"/>
              </a:spcAft>
              <a:buSzPts val="1600"/>
              <a:buAutoNum type="arabicPeriod"/>
            </a:pPr>
            <a:r>
              <a:rPr lang="en" sz="1600">
                <a:solidFill>
                  <a:schemeClr val="dk1"/>
                </a:solidFill>
              </a:rPr>
              <a:t>Awareness and Information: </a:t>
            </a:r>
            <a:r>
              <a:rPr lang="en" sz="1600"/>
              <a:t>Purposeful Reentry and Adapting to Change</a:t>
            </a:r>
            <a:endParaRPr sz="1600"/>
          </a:p>
          <a:p>
            <a:pPr indent="-330200" lvl="0" marL="457200" rtl="0" algn="l">
              <a:spcBef>
                <a:spcPts val="0"/>
              </a:spcBef>
              <a:spcAft>
                <a:spcPts val="0"/>
              </a:spcAft>
              <a:buSzPts val="1600"/>
              <a:buAutoNum type="arabicPeriod"/>
            </a:pPr>
            <a:r>
              <a:rPr lang="en" sz="1600"/>
              <a:t>Unpacking Important Mathematics Reentry Documents </a:t>
            </a:r>
            <a:endParaRPr sz="1600"/>
          </a:p>
          <a:p>
            <a:pPr indent="-330200" lvl="0" marL="457200" rtl="0" algn="l">
              <a:spcBef>
                <a:spcPts val="0"/>
              </a:spcBef>
              <a:spcAft>
                <a:spcPts val="0"/>
              </a:spcAft>
              <a:buSzPts val="1600"/>
              <a:buAutoNum type="arabicPeriod"/>
            </a:pPr>
            <a:r>
              <a:rPr lang="en" sz="1600"/>
              <a:t>Structuring Accelerated Learning in Reentry</a:t>
            </a:r>
            <a:endParaRPr sz="1600"/>
          </a:p>
          <a:p>
            <a:pPr indent="-330200" lvl="0" marL="457200" rtl="0" algn="l">
              <a:spcBef>
                <a:spcPts val="0"/>
              </a:spcBef>
              <a:spcAft>
                <a:spcPts val="0"/>
              </a:spcAft>
              <a:buSzPts val="1600"/>
              <a:buAutoNum type="arabicPeriod"/>
            </a:pPr>
            <a:r>
              <a:rPr lang="en" sz="1600"/>
              <a:t>The Importance of Models in Developing Fluency</a:t>
            </a:r>
            <a:endParaRPr sz="1600"/>
          </a:p>
        </p:txBody>
      </p:sp>
      <p:grpSp>
        <p:nvGrpSpPr>
          <p:cNvPr id="79" name="Google Shape;79;p18"/>
          <p:cNvGrpSpPr/>
          <p:nvPr/>
        </p:nvGrpSpPr>
        <p:grpSpPr>
          <a:xfrm>
            <a:off x="1292368" y="4305512"/>
            <a:ext cx="3110116" cy="584791"/>
            <a:chOff x="810923" y="3910650"/>
            <a:chExt cx="5718177" cy="1075775"/>
          </a:xfrm>
        </p:grpSpPr>
        <p:pic>
          <p:nvPicPr>
            <p:cNvPr id="80" name="Google Shape;80;p18"/>
            <p:cNvPicPr preferRelativeResize="0"/>
            <p:nvPr/>
          </p:nvPicPr>
          <p:blipFill>
            <a:blip r:embed="rId4">
              <a:alphaModFix/>
            </a:blip>
            <a:stretch>
              <a:fillRect/>
            </a:stretch>
          </p:blipFill>
          <p:spPr>
            <a:xfrm>
              <a:off x="3895850" y="3910650"/>
              <a:ext cx="754650" cy="1075775"/>
            </a:xfrm>
            <a:prstGeom prst="rect">
              <a:avLst/>
            </a:prstGeom>
            <a:noFill/>
            <a:ln>
              <a:noFill/>
            </a:ln>
          </p:spPr>
        </p:pic>
        <p:pic>
          <p:nvPicPr>
            <p:cNvPr id="81" name="Google Shape;81;p18"/>
            <p:cNvPicPr preferRelativeResize="0"/>
            <p:nvPr/>
          </p:nvPicPr>
          <p:blipFill>
            <a:blip r:embed="rId5">
              <a:alphaModFix/>
            </a:blip>
            <a:stretch>
              <a:fillRect/>
            </a:stretch>
          </p:blipFill>
          <p:spPr>
            <a:xfrm>
              <a:off x="4837400" y="4165350"/>
              <a:ext cx="1691700" cy="821075"/>
            </a:xfrm>
            <a:prstGeom prst="rect">
              <a:avLst/>
            </a:prstGeom>
            <a:noFill/>
            <a:ln>
              <a:noFill/>
            </a:ln>
          </p:spPr>
        </p:pic>
        <p:pic>
          <p:nvPicPr>
            <p:cNvPr id="82" name="Google Shape;82;p18"/>
            <p:cNvPicPr preferRelativeResize="0"/>
            <p:nvPr/>
          </p:nvPicPr>
          <p:blipFill>
            <a:blip r:embed="rId6">
              <a:alphaModFix/>
            </a:blip>
            <a:stretch>
              <a:fillRect/>
            </a:stretch>
          </p:blipFill>
          <p:spPr>
            <a:xfrm>
              <a:off x="810923" y="4268346"/>
              <a:ext cx="1548144" cy="718075"/>
            </a:xfrm>
            <a:prstGeom prst="rect">
              <a:avLst/>
            </a:prstGeom>
            <a:noFill/>
            <a:ln>
              <a:noFill/>
            </a:ln>
          </p:spPr>
        </p:pic>
        <p:pic>
          <p:nvPicPr>
            <p:cNvPr id="83" name="Google Shape;83;p18"/>
            <p:cNvPicPr preferRelativeResize="0"/>
            <p:nvPr/>
          </p:nvPicPr>
          <p:blipFill>
            <a:blip r:embed="rId7">
              <a:alphaModFix/>
            </a:blip>
            <a:stretch>
              <a:fillRect/>
            </a:stretch>
          </p:blipFill>
          <p:spPr>
            <a:xfrm>
              <a:off x="2545963" y="3910650"/>
              <a:ext cx="1163000" cy="1075775"/>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9"/>
          <p:cNvSpPr txBox="1"/>
          <p:nvPr>
            <p:ph type="title"/>
          </p:nvPr>
        </p:nvSpPr>
        <p:spPr>
          <a:xfrm>
            <a:off x="229050" y="529000"/>
            <a:ext cx="730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Norm Offerings for our Collaborative Session</a:t>
            </a:r>
            <a:endParaRPr/>
          </a:p>
        </p:txBody>
      </p:sp>
      <p:pic>
        <p:nvPicPr>
          <p:cNvPr id="89" name="Google Shape;89;p19"/>
          <p:cNvPicPr preferRelativeResize="0"/>
          <p:nvPr/>
        </p:nvPicPr>
        <p:blipFill>
          <a:blip r:embed="rId3">
            <a:alphaModFix/>
          </a:blip>
          <a:stretch>
            <a:fillRect/>
          </a:stretch>
        </p:blipFill>
        <p:spPr>
          <a:xfrm>
            <a:off x="6472600" y="1905950"/>
            <a:ext cx="2247900" cy="2038350"/>
          </a:xfrm>
          <a:prstGeom prst="rect">
            <a:avLst/>
          </a:prstGeom>
          <a:noFill/>
          <a:ln>
            <a:noFill/>
          </a:ln>
        </p:spPr>
      </p:pic>
      <p:sp>
        <p:nvSpPr>
          <p:cNvPr id="90" name="Google Shape;90;p19"/>
          <p:cNvSpPr txBox="1"/>
          <p:nvPr/>
        </p:nvSpPr>
        <p:spPr>
          <a:xfrm>
            <a:off x="104175" y="1236300"/>
            <a:ext cx="6293700" cy="79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rPr>
              <a:t>I</a:t>
            </a:r>
            <a:r>
              <a:rPr lang="en" sz="2000"/>
              <a:t>n exploring today, what are the norm(s) you will take with you?</a:t>
            </a:r>
            <a:r>
              <a:rPr lang="en" sz="1700"/>
              <a:t> </a:t>
            </a:r>
            <a:endParaRPr sz="1700"/>
          </a:p>
        </p:txBody>
      </p:sp>
      <p:sp>
        <p:nvSpPr>
          <p:cNvPr id="91" name="Google Shape;91;p19"/>
          <p:cNvSpPr txBox="1"/>
          <p:nvPr/>
        </p:nvSpPr>
        <p:spPr>
          <a:xfrm>
            <a:off x="229050" y="2026950"/>
            <a:ext cx="5856000" cy="22137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Char char="●"/>
            </a:pPr>
            <a:r>
              <a:rPr lang="en" sz="2100">
                <a:solidFill>
                  <a:schemeClr val="dk1"/>
                </a:solidFill>
              </a:rPr>
              <a:t>Invite participation by using names</a:t>
            </a:r>
            <a:endParaRPr sz="2100">
              <a:solidFill>
                <a:schemeClr val="dk1"/>
              </a:solidFill>
            </a:endParaRPr>
          </a:p>
          <a:p>
            <a:pPr indent="-311150" lvl="0" marL="457200" rtl="0" algn="l">
              <a:spcBef>
                <a:spcPts val="0"/>
              </a:spcBef>
              <a:spcAft>
                <a:spcPts val="0"/>
              </a:spcAft>
              <a:buClr>
                <a:schemeClr val="dk1"/>
              </a:buClr>
              <a:buSzPts val="1300"/>
              <a:buChar char="●"/>
            </a:pPr>
            <a:r>
              <a:rPr lang="en" sz="2100">
                <a:solidFill>
                  <a:schemeClr val="dk1"/>
                </a:solidFill>
              </a:rPr>
              <a:t>Honor individual thinking and learning time</a:t>
            </a:r>
            <a:endParaRPr sz="2100">
              <a:solidFill>
                <a:schemeClr val="dk1"/>
              </a:solidFill>
            </a:endParaRPr>
          </a:p>
          <a:p>
            <a:pPr indent="-311150" lvl="0" marL="457200" rtl="0" algn="l">
              <a:spcBef>
                <a:spcPts val="0"/>
              </a:spcBef>
              <a:spcAft>
                <a:spcPts val="0"/>
              </a:spcAft>
              <a:buClr>
                <a:schemeClr val="dk1"/>
              </a:buClr>
              <a:buSzPts val="1300"/>
              <a:buChar char="●"/>
            </a:pPr>
            <a:r>
              <a:rPr lang="en" sz="2100">
                <a:solidFill>
                  <a:schemeClr val="dk1"/>
                </a:solidFill>
              </a:rPr>
              <a:t>Ask questions</a:t>
            </a:r>
            <a:endParaRPr sz="2100">
              <a:solidFill>
                <a:schemeClr val="dk1"/>
              </a:solidFill>
            </a:endParaRPr>
          </a:p>
          <a:p>
            <a:pPr indent="-311150" lvl="0" marL="457200" rtl="0" algn="l">
              <a:spcBef>
                <a:spcPts val="0"/>
              </a:spcBef>
              <a:spcAft>
                <a:spcPts val="0"/>
              </a:spcAft>
              <a:buClr>
                <a:schemeClr val="dk1"/>
              </a:buClr>
              <a:buSzPts val="1300"/>
              <a:buChar char="●"/>
            </a:pPr>
            <a:r>
              <a:rPr lang="en" sz="2100">
                <a:solidFill>
                  <a:schemeClr val="dk1"/>
                </a:solidFill>
              </a:rPr>
              <a:t>Expect to share </a:t>
            </a:r>
            <a:endParaRPr sz="2100">
              <a:solidFill>
                <a:schemeClr val="dk1"/>
              </a:solidFill>
            </a:endParaRPr>
          </a:p>
          <a:p>
            <a:pPr indent="-311150" lvl="0" marL="457200" rtl="0" algn="l">
              <a:spcBef>
                <a:spcPts val="0"/>
              </a:spcBef>
              <a:spcAft>
                <a:spcPts val="0"/>
              </a:spcAft>
              <a:buClr>
                <a:schemeClr val="dk1"/>
              </a:buClr>
              <a:buSzPts val="1300"/>
              <a:buChar char="●"/>
            </a:pPr>
            <a:r>
              <a:rPr lang="en" sz="2100">
                <a:solidFill>
                  <a:schemeClr val="dk1"/>
                </a:solidFill>
              </a:rPr>
              <a:t>Reflect on where you want to grow</a:t>
            </a:r>
            <a:endParaRPr sz="2100">
              <a:solidFill>
                <a:schemeClr val="dk1"/>
              </a:solidFill>
            </a:endParaRPr>
          </a:p>
          <a:p>
            <a:pPr indent="-311150" lvl="0" marL="457200" rtl="0" algn="l">
              <a:spcBef>
                <a:spcPts val="0"/>
              </a:spcBef>
              <a:spcAft>
                <a:spcPts val="0"/>
              </a:spcAft>
              <a:buClr>
                <a:schemeClr val="dk1"/>
              </a:buClr>
              <a:buSzPts val="1300"/>
              <a:buChar char="●"/>
            </a:pPr>
            <a:r>
              <a:rPr lang="en" sz="2100">
                <a:solidFill>
                  <a:schemeClr val="dk1"/>
                </a:solidFill>
              </a:rPr>
              <a:t>Other?</a:t>
            </a:r>
            <a:endParaRPr sz="21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txBox="1"/>
          <p:nvPr>
            <p:ph type="title"/>
          </p:nvPr>
        </p:nvSpPr>
        <p:spPr>
          <a:xfrm>
            <a:off x="430475" y="465675"/>
            <a:ext cx="7752900" cy="47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200"/>
              <a:t>Session Goal: Why Models and Fluency?</a:t>
            </a:r>
            <a:endParaRPr sz="3200"/>
          </a:p>
        </p:txBody>
      </p:sp>
      <p:pic>
        <p:nvPicPr>
          <p:cNvPr id="97" name="Google Shape;97;p20"/>
          <p:cNvPicPr preferRelativeResize="0"/>
          <p:nvPr/>
        </p:nvPicPr>
        <p:blipFill rotWithShape="1">
          <a:blip r:embed="rId3">
            <a:alphaModFix/>
          </a:blip>
          <a:srcRect b="0" l="-3379" r="3380" t="10738"/>
          <a:stretch/>
        </p:blipFill>
        <p:spPr>
          <a:xfrm>
            <a:off x="6255138" y="1152687"/>
            <a:ext cx="2699526" cy="1694675"/>
          </a:xfrm>
          <a:prstGeom prst="rect">
            <a:avLst/>
          </a:prstGeom>
          <a:noFill/>
          <a:ln>
            <a:noFill/>
          </a:ln>
        </p:spPr>
      </p:pic>
      <p:pic>
        <p:nvPicPr>
          <p:cNvPr id="98" name="Google Shape;98;p20"/>
          <p:cNvPicPr preferRelativeResize="0"/>
          <p:nvPr/>
        </p:nvPicPr>
        <p:blipFill>
          <a:blip r:embed="rId4">
            <a:alphaModFix/>
          </a:blip>
          <a:stretch>
            <a:fillRect/>
          </a:stretch>
        </p:blipFill>
        <p:spPr>
          <a:xfrm>
            <a:off x="548275" y="1206513"/>
            <a:ext cx="2118725" cy="1587000"/>
          </a:xfrm>
          <a:prstGeom prst="rect">
            <a:avLst/>
          </a:prstGeom>
          <a:noFill/>
          <a:ln>
            <a:noFill/>
          </a:ln>
        </p:spPr>
      </p:pic>
      <p:grpSp>
        <p:nvGrpSpPr>
          <p:cNvPr id="99" name="Google Shape;99;p20"/>
          <p:cNvGrpSpPr/>
          <p:nvPr/>
        </p:nvGrpSpPr>
        <p:grpSpPr>
          <a:xfrm rot="-728169">
            <a:off x="2916502" y="1139141"/>
            <a:ext cx="3310983" cy="1721762"/>
            <a:chOff x="0" y="0"/>
            <a:chExt cx="9256464" cy="7134750"/>
          </a:xfrm>
        </p:grpSpPr>
        <p:sp>
          <p:nvSpPr>
            <p:cNvPr id="100" name="Google Shape;100;p20"/>
            <p:cNvSpPr/>
            <p:nvPr/>
          </p:nvSpPr>
          <p:spPr>
            <a:xfrm>
              <a:off x="0" y="0"/>
              <a:ext cx="9256464" cy="7134750"/>
            </a:xfrm>
            <a:custGeom>
              <a:rect b="b" l="l" r="r" t="t"/>
              <a:pathLst>
                <a:path extrusionOk="0" h="21600" w="21600">
                  <a:moveTo>
                    <a:pt x="10800" y="0"/>
                  </a:moveTo>
                  <a:lnTo>
                    <a:pt x="12383" y="677"/>
                  </a:lnTo>
                  <a:lnTo>
                    <a:pt x="14137" y="444"/>
                  </a:lnTo>
                  <a:lnTo>
                    <a:pt x="15394" y="1498"/>
                  </a:lnTo>
                  <a:lnTo>
                    <a:pt x="17148" y="1731"/>
                  </a:lnTo>
                  <a:lnTo>
                    <a:pt x="17955" y="3060"/>
                  </a:lnTo>
                  <a:lnTo>
                    <a:pt x="19537" y="3737"/>
                  </a:lnTo>
                  <a:lnTo>
                    <a:pt x="19815" y="5210"/>
                  </a:lnTo>
                  <a:lnTo>
                    <a:pt x="21071" y="6264"/>
                  </a:lnTo>
                  <a:lnTo>
                    <a:pt x="20794" y="7737"/>
                  </a:lnTo>
                  <a:lnTo>
                    <a:pt x="21600" y="9066"/>
                  </a:lnTo>
                  <a:lnTo>
                    <a:pt x="20794" y="10394"/>
                  </a:lnTo>
                  <a:lnTo>
                    <a:pt x="21071" y="11867"/>
                  </a:lnTo>
                  <a:lnTo>
                    <a:pt x="19815" y="12921"/>
                  </a:lnTo>
                  <a:lnTo>
                    <a:pt x="19537" y="14394"/>
                  </a:lnTo>
                  <a:lnTo>
                    <a:pt x="17955" y="15071"/>
                  </a:lnTo>
                  <a:lnTo>
                    <a:pt x="17148" y="16400"/>
                  </a:lnTo>
                  <a:lnTo>
                    <a:pt x="15394" y="16633"/>
                  </a:lnTo>
                  <a:cubicBezTo>
                    <a:pt x="15394" y="16633"/>
                    <a:pt x="15111" y="17449"/>
                    <a:pt x="15111" y="18616"/>
                  </a:cubicBezTo>
                  <a:cubicBezTo>
                    <a:pt x="15111" y="19715"/>
                    <a:pt x="15974" y="21600"/>
                    <a:pt x="15974" y="21600"/>
                  </a:cubicBezTo>
                  <a:lnTo>
                    <a:pt x="12383" y="17454"/>
                  </a:lnTo>
                  <a:lnTo>
                    <a:pt x="10800" y="18131"/>
                  </a:lnTo>
                  <a:lnTo>
                    <a:pt x="9217" y="17454"/>
                  </a:lnTo>
                  <a:lnTo>
                    <a:pt x="7463" y="17687"/>
                  </a:lnTo>
                  <a:lnTo>
                    <a:pt x="6206" y="16633"/>
                  </a:lnTo>
                  <a:lnTo>
                    <a:pt x="4452" y="16400"/>
                  </a:lnTo>
                  <a:lnTo>
                    <a:pt x="3645" y="15071"/>
                  </a:lnTo>
                  <a:lnTo>
                    <a:pt x="2063" y="14394"/>
                  </a:lnTo>
                  <a:lnTo>
                    <a:pt x="1785" y="12921"/>
                  </a:lnTo>
                  <a:lnTo>
                    <a:pt x="529" y="11867"/>
                  </a:lnTo>
                  <a:lnTo>
                    <a:pt x="806" y="10394"/>
                  </a:lnTo>
                  <a:lnTo>
                    <a:pt x="0" y="9066"/>
                  </a:lnTo>
                  <a:lnTo>
                    <a:pt x="806" y="7737"/>
                  </a:lnTo>
                  <a:lnTo>
                    <a:pt x="529" y="6264"/>
                  </a:lnTo>
                  <a:lnTo>
                    <a:pt x="1785" y="5210"/>
                  </a:lnTo>
                  <a:lnTo>
                    <a:pt x="2063" y="3737"/>
                  </a:lnTo>
                  <a:lnTo>
                    <a:pt x="3645" y="3060"/>
                  </a:lnTo>
                  <a:lnTo>
                    <a:pt x="4452" y="1731"/>
                  </a:lnTo>
                  <a:lnTo>
                    <a:pt x="6206" y="1498"/>
                  </a:lnTo>
                  <a:lnTo>
                    <a:pt x="7463" y="444"/>
                  </a:lnTo>
                  <a:lnTo>
                    <a:pt x="9217" y="677"/>
                  </a:lnTo>
                  <a:lnTo>
                    <a:pt x="10800" y="0"/>
                  </a:lnTo>
                  <a:close/>
                </a:path>
              </a:pathLst>
            </a:custGeom>
            <a:gradFill>
              <a:gsLst>
                <a:gs pos="0">
                  <a:srgbClr val="5B4F9C"/>
                </a:gs>
                <a:gs pos="100000">
                  <a:srgbClr val="3B376E"/>
                </a:gs>
              </a:gsLst>
              <a:path path="circle">
                <a:fillToRect b="100%" l="100%"/>
              </a:path>
              <a:tileRect r="-100%" t="-100%"/>
            </a:gradFill>
            <a:ln>
              <a:noFill/>
            </a:ln>
            <a:effectLst>
              <a:outerShdw blurRad="38100" rotWithShape="0" dir="5400000" dist="12700">
                <a:srgbClr val="000000">
                  <a:alpha val="29800"/>
                </a:srgbClr>
              </a:outerShdw>
            </a:effectLst>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FFFFFF"/>
                </a:buClr>
                <a:buSzPts val="1300"/>
                <a:buFont typeface="Ovo"/>
                <a:buNone/>
              </a:pPr>
              <a:r>
                <a:t/>
              </a:r>
              <a:endParaRPr b="0" i="0" sz="1300" u="none" cap="none" strike="noStrike">
                <a:solidFill>
                  <a:srgbClr val="FFFFFF"/>
                </a:solidFill>
                <a:latin typeface="Ovo"/>
                <a:ea typeface="Ovo"/>
                <a:cs typeface="Ovo"/>
                <a:sym typeface="Ovo"/>
              </a:endParaRPr>
            </a:p>
          </p:txBody>
        </p:sp>
        <p:sp>
          <p:nvSpPr>
            <p:cNvPr id="101" name="Google Shape;101;p20"/>
            <p:cNvSpPr/>
            <p:nvPr/>
          </p:nvSpPr>
          <p:spPr>
            <a:xfrm>
              <a:off x="160284" y="80165"/>
              <a:ext cx="8975934" cy="6733908"/>
            </a:xfrm>
            <a:custGeom>
              <a:rect b="b" l="l" r="r" t="t"/>
              <a:pathLst>
                <a:path extrusionOk="0" h="21600" w="21600">
                  <a:moveTo>
                    <a:pt x="10800" y="0"/>
                  </a:moveTo>
                  <a:lnTo>
                    <a:pt x="12383" y="697"/>
                  </a:lnTo>
                  <a:lnTo>
                    <a:pt x="14137" y="457"/>
                  </a:lnTo>
                  <a:lnTo>
                    <a:pt x="15394" y="1543"/>
                  </a:lnTo>
                  <a:lnTo>
                    <a:pt x="17148" y="1783"/>
                  </a:lnTo>
                  <a:lnTo>
                    <a:pt x="17955" y="3151"/>
                  </a:lnTo>
                  <a:lnTo>
                    <a:pt x="19537" y="3848"/>
                  </a:lnTo>
                  <a:lnTo>
                    <a:pt x="19815" y="5365"/>
                  </a:lnTo>
                  <a:lnTo>
                    <a:pt x="21071" y="6451"/>
                  </a:lnTo>
                  <a:lnTo>
                    <a:pt x="20794" y="7967"/>
                  </a:lnTo>
                  <a:lnTo>
                    <a:pt x="21600" y="9335"/>
                  </a:lnTo>
                  <a:lnTo>
                    <a:pt x="20794" y="10704"/>
                  </a:lnTo>
                  <a:lnTo>
                    <a:pt x="21071" y="12220"/>
                  </a:lnTo>
                  <a:lnTo>
                    <a:pt x="19815" y="13306"/>
                  </a:lnTo>
                  <a:lnTo>
                    <a:pt x="19537" y="14823"/>
                  </a:lnTo>
                  <a:lnTo>
                    <a:pt x="17955" y="15520"/>
                  </a:lnTo>
                  <a:lnTo>
                    <a:pt x="17148" y="16888"/>
                  </a:lnTo>
                  <a:lnTo>
                    <a:pt x="15394" y="17128"/>
                  </a:lnTo>
                  <a:cubicBezTo>
                    <a:pt x="15394" y="17128"/>
                    <a:pt x="15015" y="17968"/>
                    <a:pt x="15015" y="19171"/>
                  </a:cubicBezTo>
                  <a:cubicBezTo>
                    <a:pt x="15015" y="20301"/>
                    <a:pt x="15492" y="21600"/>
                    <a:pt x="15492" y="21600"/>
                  </a:cubicBezTo>
                  <a:lnTo>
                    <a:pt x="12383" y="17974"/>
                  </a:lnTo>
                  <a:lnTo>
                    <a:pt x="10800" y="18671"/>
                  </a:lnTo>
                  <a:lnTo>
                    <a:pt x="9217" y="17974"/>
                  </a:lnTo>
                  <a:lnTo>
                    <a:pt x="7463" y="18214"/>
                  </a:lnTo>
                  <a:lnTo>
                    <a:pt x="6206" y="17128"/>
                  </a:lnTo>
                  <a:lnTo>
                    <a:pt x="4452" y="16888"/>
                  </a:lnTo>
                  <a:lnTo>
                    <a:pt x="3645" y="15520"/>
                  </a:lnTo>
                  <a:lnTo>
                    <a:pt x="2063" y="14823"/>
                  </a:lnTo>
                  <a:lnTo>
                    <a:pt x="1785" y="13306"/>
                  </a:lnTo>
                  <a:lnTo>
                    <a:pt x="529" y="12220"/>
                  </a:lnTo>
                  <a:lnTo>
                    <a:pt x="806" y="10704"/>
                  </a:lnTo>
                  <a:lnTo>
                    <a:pt x="0" y="9335"/>
                  </a:lnTo>
                  <a:lnTo>
                    <a:pt x="806" y="7967"/>
                  </a:lnTo>
                  <a:lnTo>
                    <a:pt x="529" y="6451"/>
                  </a:lnTo>
                  <a:lnTo>
                    <a:pt x="1785" y="5365"/>
                  </a:lnTo>
                  <a:lnTo>
                    <a:pt x="2063" y="3848"/>
                  </a:lnTo>
                  <a:lnTo>
                    <a:pt x="3645" y="3151"/>
                  </a:lnTo>
                  <a:lnTo>
                    <a:pt x="4452" y="1783"/>
                  </a:lnTo>
                  <a:lnTo>
                    <a:pt x="6206" y="1543"/>
                  </a:lnTo>
                  <a:lnTo>
                    <a:pt x="7463" y="457"/>
                  </a:lnTo>
                  <a:lnTo>
                    <a:pt x="9217" y="697"/>
                  </a:lnTo>
                  <a:lnTo>
                    <a:pt x="10800" y="0"/>
                  </a:lnTo>
                  <a:close/>
                </a:path>
              </a:pathLst>
            </a:custGeom>
            <a:blipFill rotWithShape="1">
              <a:blip r:embed="rId5">
                <a:alphaModFix amt="10000"/>
              </a:blip>
              <a:stretch>
                <a:fillRect b="0" l="0" r="0" t="0"/>
              </a:stretch>
            </a:blip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FFFFFF"/>
                </a:buClr>
                <a:buSzPts val="1300"/>
                <a:buFont typeface="Ovo"/>
                <a:buNone/>
              </a:pPr>
              <a:r>
                <a:t/>
              </a:r>
              <a:endParaRPr b="0" i="0" sz="1300" u="none" cap="none" strike="noStrike">
                <a:solidFill>
                  <a:srgbClr val="FFFFFF"/>
                </a:solidFill>
                <a:latin typeface="Ovo"/>
                <a:ea typeface="Ovo"/>
                <a:cs typeface="Ovo"/>
                <a:sym typeface="Ovo"/>
              </a:endParaRPr>
            </a:p>
          </p:txBody>
        </p:sp>
        <p:sp>
          <p:nvSpPr>
            <p:cNvPr id="102" name="Google Shape;102;p20"/>
            <p:cNvSpPr/>
            <p:nvPr/>
          </p:nvSpPr>
          <p:spPr>
            <a:xfrm>
              <a:off x="160284" y="80165"/>
              <a:ext cx="8975934" cy="6733908"/>
            </a:xfrm>
            <a:custGeom>
              <a:rect b="b" l="l" r="r" t="t"/>
              <a:pathLst>
                <a:path extrusionOk="0" h="21600" w="21600">
                  <a:moveTo>
                    <a:pt x="10800" y="0"/>
                  </a:moveTo>
                  <a:lnTo>
                    <a:pt x="12383" y="697"/>
                  </a:lnTo>
                  <a:lnTo>
                    <a:pt x="14137" y="457"/>
                  </a:lnTo>
                  <a:lnTo>
                    <a:pt x="15394" y="1543"/>
                  </a:lnTo>
                  <a:lnTo>
                    <a:pt x="17148" y="1783"/>
                  </a:lnTo>
                  <a:lnTo>
                    <a:pt x="17955" y="3151"/>
                  </a:lnTo>
                  <a:lnTo>
                    <a:pt x="19537" y="3848"/>
                  </a:lnTo>
                  <a:lnTo>
                    <a:pt x="19815" y="5365"/>
                  </a:lnTo>
                  <a:lnTo>
                    <a:pt x="21071" y="6451"/>
                  </a:lnTo>
                  <a:lnTo>
                    <a:pt x="20794" y="7967"/>
                  </a:lnTo>
                  <a:lnTo>
                    <a:pt x="21600" y="9335"/>
                  </a:lnTo>
                  <a:lnTo>
                    <a:pt x="20794" y="10704"/>
                  </a:lnTo>
                  <a:lnTo>
                    <a:pt x="21071" y="12220"/>
                  </a:lnTo>
                  <a:lnTo>
                    <a:pt x="19815" y="13306"/>
                  </a:lnTo>
                  <a:lnTo>
                    <a:pt x="19537" y="14823"/>
                  </a:lnTo>
                  <a:lnTo>
                    <a:pt x="17955" y="15520"/>
                  </a:lnTo>
                  <a:lnTo>
                    <a:pt x="17148" y="16888"/>
                  </a:lnTo>
                  <a:lnTo>
                    <a:pt x="15394" y="17128"/>
                  </a:lnTo>
                  <a:cubicBezTo>
                    <a:pt x="15394" y="17128"/>
                    <a:pt x="15015" y="17968"/>
                    <a:pt x="15015" y="19171"/>
                  </a:cubicBezTo>
                  <a:cubicBezTo>
                    <a:pt x="15015" y="20301"/>
                    <a:pt x="15492" y="21600"/>
                    <a:pt x="15492" y="21600"/>
                  </a:cubicBezTo>
                  <a:lnTo>
                    <a:pt x="12383" y="17974"/>
                  </a:lnTo>
                  <a:lnTo>
                    <a:pt x="10800" y="18671"/>
                  </a:lnTo>
                  <a:lnTo>
                    <a:pt x="9217" y="17974"/>
                  </a:lnTo>
                  <a:lnTo>
                    <a:pt x="7463" y="18214"/>
                  </a:lnTo>
                  <a:lnTo>
                    <a:pt x="6206" y="17128"/>
                  </a:lnTo>
                  <a:lnTo>
                    <a:pt x="4452" y="16888"/>
                  </a:lnTo>
                  <a:lnTo>
                    <a:pt x="3645" y="15520"/>
                  </a:lnTo>
                  <a:lnTo>
                    <a:pt x="2063" y="14823"/>
                  </a:lnTo>
                  <a:lnTo>
                    <a:pt x="1785" y="13306"/>
                  </a:lnTo>
                  <a:lnTo>
                    <a:pt x="529" y="12220"/>
                  </a:lnTo>
                  <a:lnTo>
                    <a:pt x="806" y="10704"/>
                  </a:lnTo>
                  <a:lnTo>
                    <a:pt x="0" y="9335"/>
                  </a:lnTo>
                  <a:lnTo>
                    <a:pt x="806" y="7967"/>
                  </a:lnTo>
                  <a:lnTo>
                    <a:pt x="529" y="6451"/>
                  </a:lnTo>
                  <a:lnTo>
                    <a:pt x="1785" y="5365"/>
                  </a:lnTo>
                  <a:lnTo>
                    <a:pt x="2063" y="3848"/>
                  </a:lnTo>
                  <a:lnTo>
                    <a:pt x="3645" y="3151"/>
                  </a:lnTo>
                  <a:lnTo>
                    <a:pt x="4452" y="1783"/>
                  </a:lnTo>
                  <a:lnTo>
                    <a:pt x="6206" y="1543"/>
                  </a:lnTo>
                  <a:lnTo>
                    <a:pt x="7463" y="457"/>
                  </a:lnTo>
                  <a:lnTo>
                    <a:pt x="9217" y="697"/>
                  </a:lnTo>
                  <a:lnTo>
                    <a:pt x="10800" y="0"/>
                  </a:lnTo>
                  <a:close/>
                </a:path>
              </a:pathLst>
            </a:custGeom>
            <a:noFill/>
            <a:ln cap="flat" cmpd="sng" w="9525">
              <a:solidFill>
                <a:srgbClr val="FFFFFF"/>
              </a:solidFill>
              <a:prstDash val="dashDot"/>
              <a:miter lim="400000"/>
              <a:headEnd len="sm" w="sm" type="none"/>
              <a:tailEnd len="sm" w="sm" type="none"/>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FFFFFF"/>
                </a:buClr>
                <a:buSzPts val="1300"/>
                <a:buFont typeface="Ovo"/>
                <a:buNone/>
              </a:pPr>
              <a:r>
                <a:t/>
              </a:r>
              <a:endParaRPr b="0" i="0" sz="1300" u="none" cap="none" strike="noStrike">
                <a:solidFill>
                  <a:srgbClr val="FFFFFF"/>
                </a:solidFill>
                <a:latin typeface="Ovo"/>
                <a:ea typeface="Ovo"/>
                <a:cs typeface="Ovo"/>
                <a:sym typeface="Ovo"/>
              </a:endParaRPr>
            </a:p>
          </p:txBody>
        </p:sp>
        <p:sp>
          <p:nvSpPr>
            <p:cNvPr id="103" name="Google Shape;103;p20"/>
            <p:cNvSpPr txBox="1"/>
            <p:nvPr/>
          </p:nvSpPr>
          <p:spPr>
            <a:xfrm rot="33350">
              <a:off x="643969" y="1494466"/>
              <a:ext cx="7700162" cy="2291208"/>
            </a:xfrm>
            <a:prstGeom prst="rect">
              <a:avLst/>
            </a:prstGeom>
            <a:noFill/>
            <a:ln>
              <a:noFill/>
            </a:ln>
            <a:effectLst>
              <a:outerShdw blurRad="12700" rotWithShape="0" dir="5400000" dist="12700">
                <a:srgbClr val="000000">
                  <a:alpha val="29800"/>
                </a:srgbClr>
              </a:outerShdw>
            </a:effectLst>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4600"/>
                <a:buFont typeface="Arial"/>
                <a:buNone/>
              </a:pPr>
              <a:r>
                <a:rPr b="0" i="0" lang="en" sz="2300" u="none" cap="none" strike="noStrike">
                  <a:solidFill>
                    <a:srgbClr val="FFFFFF"/>
                  </a:solidFill>
                  <a:latin typeface="Arial"/>
                  <a:ea typeface="Arial"/>
                  <a:cs typeface="Arial"/>
                  <a:sym typeface="Arial"/>
                </a:rPr>
                <a:t>9 + 6… </a:t>
              </a:r>
              <a:endParaRPr sz="2300"/>
            </a:p>
            <a:p>
              <a:pPr indent="0" lvl="0" marL="0" marR="0" rtl="0" algn="ctr">
                <a:lnSpc>
                  <a:spcPct val="100000"/>
                </a:lnSpc>
                <a:spcBef>
                  <a:spcPts val="0"/>
                </a:spcBef>
                <a:spcAft>
                  <a:spcPts val="0"/>
                </a:spcAft>
                <a:buClr>
                  <a:srgbClr val="FFFFFF"/>
                </a:buClr>
                <a:buSzPts val="4600"/>
                <a:buFont typeface="Arial"/>
                <a:buNone/>
              </a:pPr>
              <a:r>
                <a:rPr b="0" i="0" lang="en" sz="2300" u="none" cap="none" strike="noStrike">
                  <a:solidFill>
                    <a:srgbClr val="FFFFFF"/>
                  </a:solidFill>
                  <a:latin typeface="Arial"/>
                  <a:ea typeface="Arial"/>
                  <a:cs typeface="Arial"/>
                  <a:sym typeface="Arial"/>
                </a:rPr>
                <a:t>9, 10-11-12-13-14-15</a:t>
              </a:r>
              <a:endParaRPr sz="2300"/>
            </a:p>
          </p:txBody>
        </p:sp>
      </p:grpSp>
      <p:sp>
        <p:nvSpPr>
          <p:cNvPr id="104" name="Google Shape;104;p20"/>
          <p:cNvSpPr txBox="1"/>
          <p:nvPr/>
        </p:nvSpPr>
        <p:spPr>
          <a:xfrm>
            <a:off x="430475" y="3361700"/>
            <a:ext cx="8524200" cy="9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Gill Sans"/>
                <a:ea typeface="Gill Sans"/>
                <a:cs typeface="Gill Sans"/>
                <a:sym typeface="Gill Sans"/>
              </a:rPr>
              <a:t>“…the most commonly observed characteristic of low attaining math students is a persistent dependence on counting by ones.”</a:t>
            </a:r>
            <a:endParaRPr sz="2200">
              <a:solidFill>
                <a:schemeClr val="dk1"/>
              </a:solidFill>
            </a:endParaRPr>
          </a:p>
          <a:p>
            <a:pPr indent="0" lvl="0" marL="0" rtl="0" algn="r">
              <a:spcBef>
                <a:spcPts val="1300"/>
              </a:spcBef>
              <a:spcAft>
                <a:spcPts val="0"/>
              </a:spcAft>
              <a:buNone/>
            </a:pPr>
            <a:r>
              <a:rPr lang="en" sz="2000">
                <a:solidFill>
                  <a:schemeClr val="dk1"/>
                </a:solidFill>
                <a:latin typeface="Gill Sans"/>
                <a:ea typeface="Gill Sans"/>
                <a:cs typeface="Gill Sans"/>
                <a:sym typeface="Gill Sans"/>
              </a:rPr>
              <a:t>-Wright et. al., 2012</a:t>
            </a:r>
            <a:endParaRPr sz="22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797026" y="3083142"/>
            <a:ext cx="7699200" cy="1741200"/>
          </a:xfrm>
          <a:prstGeom prst="rect">
            <a:avLst/>
          </a:prstGeom>
          <a:noFill/>
          <a:ln>
            <a:noFill/>
          </a:ln>
        </p:spPr>
        <p:txBody>
          <a:bodyPr anchorCtr="0" anchor="ctr" bIns="32750" lIns="32750" spcFirstLastPara="1" rIns="32750" wrap="square" tIns="32750">
            <a:noAutofit/>
          </a:bodyPr>
          <a:lstStyle/>
          <a:p>
            <a:pPr indent="0" lvl="0" marL="0" rtl="0" algn="l">
              <a:lnSpc>
                <a:spcPct val="100000"/>
              </a:lnSpc>
              <a:spcBef>
                <a:spcPts val="0"/>
              </a:spcBef>
              <a:spcAft>
                <a:spcPts val="0"/>
              </a:spcAft>
              <a:buClr>
                <a:srgbClr val="000000"/>
              </a:buClr>
              <a:buSzPts val="2600"/>
              <a:buFont typeface="Gill Sans"/>
              <a:buNone/>
            </a:pPr>
            <a:r>
              <a:rPr lang="en" sz="2600">
                <a:latin typeface="Gill Sans"/>
                <a:ea typeface="Gill Sans"/>
                <a:cs typeface="Gill Sans"/>
                <a:sym typeface="Gill Sans"/>
              </a:rPr>
              <a:t>“…the most commonly observed characteristic of low attaining math students is a persistent dependence on counting by ones.”</a:t>
            </a:r>
            <a:endParaRPr/>
          </a:p>
          <a:p>
            <a:pPr indent="0" lvl="0" marL="0" rtl="0" algn="r">
              <a:lnSpc>
                <a:spcPct val="100000"/>
              </a:lnSpc>
              <a:spcBef>
                <a:spcPts val="1300"/>
              </a:spcBef>
              <a:spcAft>
                <a:spcPts val="0"/>
              </a:spcAft>
              <a:buClr>
                <a:srgbClr val="000000"/>
              </a:buClr>
              <a:buSzPts val="2600"/>
              <a:buFont typeface="Gill Sans"/>
              <a:buNone/>
            </a:pPr>
            <a:r>
              <a:rPr lang="en" sz="2600">
                <a:latin typeface="Gill Sans"/>
                <a:ea typeface="Gill Sans"/>
                <a:cs typeface="Gill Sans"/>
                <a:sym typeface="Gill Sans"/>
              </a:rPr>
              <a:t>-Wright et. al., 2012</a:t>
            </a:r>
            <a:endParaRPr/>
          </a:p>
        </p:txBody>
      </p:sp>
      <p:grpSp>
        <p:nvGrpSpPr>
          <p:cNvPr id="110" name="Google Shape;110;p21"/>
          <p:cNvGrpSpPr/>
          <p:nvPr/>
        </p:nvGrpSpPr>
        <p:grpSpPr>
          <a:xfrm rot="-728069">
            <a:off x="3352466" y="615802"/>
            <a:ext cx="4289008" cy="2594834"/>
            <a:chOff x="0" y="0"/>
            <a:chExt cx="9256464" cy="7134750"/>
          </a:xfrm>
        </p:grpSpPr>
        <p:sp>
          <p:nvSpPr>
            <p:cNvPr id="111" name="Google Shape;111;p21"/>
            <p:cNvSpPr/>
            <p:nvPr/>
          </p:nvSpPr>
          <p:spPr>
            <a:xfrm>
              <a:off x="0" y="0"/>
              <a:ext cx="9256464" cy="7134750"/>
            </a:xfrm>
            <a:custGeom>
              <a:rect b="b" l="l" r="r" t="t"/>
              <a:pathLst>
                <a:path extrusionOk="0" h="21600" w="21600">
                  <a:moveTo>
                    <a:pt x="10800" y="0"/>
                  </a:moveTo>
                  <a:lnTo>
                    <a:pt x="12383" y="677"/>
                  </a:lnTo>
                  <a:lnTo>
                    <a:pt x="14137" y="444"/>
                  </a:lnTo>
                  <a:lnTo>
                    <a:pt x="15394" y="1498"/>
                  </a:lnTo>
                  <a:lnTo>
                    <a:pt x="17148" y="1731"/>
                  </a:lnTo>
                  <a:lnTo>
                    <a:pt x="17955" y="3060"/>
                  </a:lnTo>
                  <a:lnTo>
                    <a:pt x="19537" y="3737"/>
                  </a:lnTo>
                  <a:lnTo>
                    <a:pt x="19815" y="5210"/>
                  </a:lnTo>
                  <a:lnTo>
                    <a:pt x="21071" y="6264"/>
                  </a:lnTo>
                  <a:lnTo>
                    <a:pt x="20794" y="7737"/>
                  </a:lnTo>
                  <a:lnTo>
                    <a:pt x="21600" y="9066"/>
                  </a:lnTo>
                  <a:lnTo>
                    <a:pt x="20794" y="10394"/>
                  </a:lnTo>
                  <a:lnTo>
                    <a:pt x="21071" y="11867"/>
                  </a:lnTo>
                  <a:lnTo>
                    <a:pt x="19815" y="12921"/>
                  </a:lnTo>
                  <a:lnTo>
                    <a:pt x="19537" y="14394"/>
                  </a:lnTo>
                  <a:lnTo>
                    <a:pt x="17955" y="15071"/>
                  </a:lnTo>
                  <a:lnTo>
                    <a:pt x="17148" y="16400"/>
                  </a:lnTo>
                  <a:lnTo>
                    <a:pt x="15394" y="16633"/>
                  </a:lnTo>
                  <a:cubicBezTo>
                    <a:pt x="15394" y="16633"/>
                    <a:pt x="15111" y="17449"/>
                    <a:pt x="15111" y="18616"/>
                  </a:cubicBezTo>
                  <a:cubicBezTo>
                    <a:pt x="15111" y="19715"/>
                    <a:pt x="15974" y="21600"/>
                    <a:pt x="15974" y="21600"/>
                  </a:cubicBezTo>
                  <a:lnTo>
                    <a:pt x="12383" y="17454"/>
                  </a:lnTo>
                  <a:lnTo>
                    <a:pt x="10800" y="18131"/>
                  </a:lnTo>
                  <a:lnTo>
                    <a:pt x="9217" y="17454"/>
                  </a:lnTo>
                  <a:lnTo>
                    <a:pt x="7463" y="17687"/>
                  </a:lnTo>
                  <a:lnTo>
                    <a:pt x="6206" y="16633"/>
                  </a:lnTo>
                  <a:lnTo>
                    <a:pt x="4452" y="16400"/>
                  </a:lnTo>
                  <a:lnTo>
                    <a:pt x="3645" y="15071"/>
                  </a:lnTo>
                  <a:lnTo>
                    <a:pt x="2063" y="14394"/>
                  </a:lnTo>
                  <a:lnTo>
                    <a:pt x="1785" y="12921"/>
                  </a:lnTo>
                  <a:lnTo>
                    <a:pt x="529" y="11867"/>
                  </a:lnTo>
                  <a:lnTo>
                    <a:pt x="806" y="10394"/>
                  </a:lnTo>
                  <a:lnTo>
                    <a:pt x="0" y="9066"/>
                  </a:lnTo>
                  <a:lnTo>
                    <a:pt x="806" y="7737"/>
                  </a:lnTo>
                  <a:lnTo>
                    <a:pt x="529" y="6264"/>
                  </a:lnTo>
                  <a:lnTo>
                    <a:pt x="1785" y="5210"/>
                  </a:lnTo>
                  <a:lnTo>
                    <a:pt x="2063" y="3737"/>
                  </a:lnTo>
                  <a:lnTo>
                    <a:pt x="3645" y="3060"/>
                  </a:lnTo>
                  <a:lnTo>
                    <a:pt x="4452" y="1731"/>
                  </a:lnTo>
                  <a:lnTo>
                    <a:pt x="6206" y="1498"/>
                  </a:lnTo>
                  <a:lnTo>
                    <a:pt x="7463" y="444"/>
                  </a:lnTo>
                  <a:lnTo>
                    <a:pt x="9217" y="677"/>
                  </a:lnTo>
                  <a:lnTo>
                    <a:pt x="10800" y="0"/>
                  </a:lnTo>
                  <a:close/>
                </a:path>
              </a:pathLst>
            </a:custGeom>
            <a:gradFill>
              <a:gsLst>
                <a:gs pos="0">
                  <a:srgbClr val="5B4F9C"/>
                </a:gs>
                <a:gs pos="100000">
                  <a:srgbClr val="3B376E"/>
                </a:gs>
              </a:gsLst>
              <a:path path="circle">
                <a:fillToRect b="100%" l="100%"/>
              </a:path>
              <a:tileRect r="-100%" t="-100%"/>
            </a:gradFill>
            <a:ln>
              <a:noFill/>
            </a:ln>
            <a:effectLst>
              <a:outerShdw blurRad="38100" rotWithShape="0" dir="5400000" dist="12700">
                <a:srgbClr val="000000">
                  <a:alpha val="29800"/>
                </a:srgbClr>
              </a:outerShdw>
            </a:effectLst>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FFFFFF"/>
                </a:buClr>
                <a:buSzPts val="1300"/>
                <a:buFont typeface="Ovo"/>
                <a:buNone/>
              </a:pPr>
              <a:r>
                <a:t/>
              </a:r>
              <a:endParaRPr b="0" i="0" sz="1300" u="none" cap="none" strike="noStrike">
                <a:solidFill>
                  <a:srgbClr val="FFFFFF"/>
                </a:solidFill>
                <a:latin typeface="Ovo"/>
                <a:ea typeface="Ovo"/>
                <a:cs typeface="Ovo"/>
                <a:sym typeface="Ovo"/>
              </a:endParaRPr>
            </a:p>
          </p:txBody>
        </p:sp>
        <p:sp>
          <p:nvSpPr>
            <p:cNvPr id="112" name="Google Shape;112;p21"/>
            <p:cNvSpPr/>
            <p:nvPr/>
          </p:nvSpPr>
          <p:spPr>
            <a:xfrm>
              <a:off x="160284" y="80165"/>
              <a:ext cx="8975934" cy="6733908"/>
            </a:xfrm>
            <a:custGeom>
              <a:rect b="b" l="l" r="r" t="t"/>
              <a:pathLst>
                <a:path extrusionOk="0" h="21600" w="21600">
                  <a:moveTo>
                    <a:pt x="10800" y="0"/>
                  </a:moveTo>
                  <a:lnTo>
                    <a:pt x="12383" y="697"/>
                  </a:lnTo>
                  <a:lnTo>
                    <a:pt x="14137" y="457"/>
                  </a:lnTo>
                  <a:lnTo>
                    <a:pt x="15394" y="1543"/>
                  </a:lnTo>
                  <a:lnTo>
                    <a:pt x="17148" y="1783"/>
                  </a:lnTo>
                  <a:lnTo>
                    <a:pt x="17955" y="3151"/>
                  </a:lnTo>
                  <a:lnTo>
                    <a:pt x="19537" y="3848"/>
                  </a:lnTo>
                  <a:lnTo>
                    <a:pt x="19815" y="5365"/>
                  </a:lnTo>
                  <a:lnTo>
                    <a:pt x="21071" y="6451"/>
                  </a:lnTo>
                  <a:lnTo>
                    <a:pt x="20794" y="7967"/>
                  </a:lnTo>
                  <a:lnTo>
                    <a:pt x="21600" y="9335"/>
                  </a:lnTo>
                  <a:lnTo>
                    <a:pt x="20794" y="10704"/>
                  </a:lnTo>
                  <a:lnTo>
                    <a:pt x="21071" y="12220"/>
                  </a:lnTo>
                  <a:lnTo>
                    <a:pt x="19815" y="13306"/>
                  </a:lnTo>
                  <a:lnTo>
                    <a:pt x="19537" y="14823"/>
                  </a:lnTo>
                  <a:lnTo>
                    <a:pt x="17955" y="15520"/>
                  </a:lnTo>
                  <a:lnTo>
                    <a:pt x="17148" y="16888"/>
                  </a:lnTo>
                  <a:lnTo>
                    <a:pt x="15394" y="17128"/>
                  </a:lnTo>
                  <a:cubicBezTo>
                    <a:pt x="15394" y="17128"/>
                    <a:pt x="15015" y="17968"/>
                    <a:pt x="15015" y="19171"/>
                  </a:cubicBezTo>
                  <a:cubicBezTo>
                    <a:pt x="15015" y="20301"/>
                    <a:pt x="15492" y="21600"/>
                    <a:pt x="15492" y="21600"/>
                  </a:cubicBezTo>
                  <a:lnTo>
                    <a:pt x="12383" y="17974"/>
                  </a:lnTo>
                  <a:lnTo>
                    <a:pt x="10800" y="18671"/>
                  </a:lnTo>
                  <a:lnTo>
                    <a:pt x="9217" y="17974"/>
                  </a:lnTo>
                  <a:lnTo>
                    <a:pt x="7463" y="18214"/>
                  </a:lnTo>
                  <a:lnTo>
                    <a:pt x="6206" y="17128"/>
                  </a:lnTo>
                  <a:lnTo>
                    <a:pt x="4452" y="16888"/>
                  </a:lnTo>
                  <a:lnTo>
                    <a:pt x="3645" y="15520"/>
                  </a:lnTo>
                  <a:lnTo>
                    <a:pt x="2063" y="14823"/>
                  </a:lnTo>
                  <a:lnTo>
                    <a:pt x="1785" y="13306"/>
                  </a:lnTo>
                  <a:lnTo>
                    <a:pt x="529" y="12220"/>
                  </a:lnTo>
                  <a:lnTo>
                    <a:pt x="806" y="10704"/>
                  </a:lnTo>
                  <a:lnTo>
                    <a:pt x="0" y="9335"/>
                  </a:lnTo>
                  <a:lnTo>
                    <a:pt x="806" y="7967"/>
                  </a:lnTo>
                  <a:lnTo>
                    <a:pt x="529" y="6451"/>
                  </a:lnTo>
                  <a:lnTo>
                    <a:pt x="1785" y="5365"/>
                  </a:lnTo>
                  <a:lnTo>
                    <a:pt x="2063" y="3848"/>
                  </a:lnTo>
                  <a:lnTo>
                    <a:pt x="3645" y="3151"/>
                  </a:lnTo>
                  <a:lnTo>
                    <a:pt x="4452" y="1783"/>
                  </a:lnTo>
                  <a:lnTo>
                    <a:pt x="6206" y="1543"/>
                  </a:lnTo>
                  <a:lnTo>
                    <a:pt x="7463" y="457"/>
                  </a:lnTo>
                  <a:lnTo>
                    <a:pt x="9217" y="697"/>
                  </a:lnTo>
                  <a:lnTo>
                    <a:pt x="10800" y="0"/>
                  </a:lnTo>
                  <a:close/>
                </a:path>
              </a:pathLst>
            </a:custGeom>
            <a:blipFill rotWithShape="1">
              <a:blip r:embed="rId3">
                <a:alphaModFix amt="10000"/>
              </a:blip>
              <a:stretch>
                <a:fillRect b="0" l="0" r="0" t="0"/>
              </a:stretch>
            </a:blip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FFFFFF"/>
                </a:buClr>
                <a:buSzPts val="1300"/>
                <a:buFont typeface="Ovo"/>
                <a:buNone/>
              </a:pPr>
              <a:r>
                <a:t/>
              </a:r>
              <a:endParaRPr b="0" i="0" sz="1300" u="none" cap="none" strike="noStrike">
                <a:solidFill>
                  <a:srgbClr val="FFFFFF"/>
                </a:solidFill>
                <a:latin typeface="Ovo"/>
                <a:ea typeface="Ovo"/>
                <a:cs typeface="Ovo"/>
                <a:sym typeface="Ovo"/>
              </a:endParaRPr>
            </a:p>
          </p:txBody>
        </p:sp>
        <p:sp>
          <p:nvSpPr>
            <p:cNvPr id="113" name="Google Shape;113;p21"/>
            <p:cNvSpPr/>
            <p:nvPr/>
          </p:nvSpPr>
          <p:spPr>
            <a:xfrm>
              <a:off x="160284" y="80165"/>
              <a:ext cx="8975934" cy="6733908"/>
            </a:xfrm>
            <a:custGeom>
              <a:rect b="b" l="l" r="r" t="t"/>
              <a:pathLst>
                <a:path extrusionOk="0" h="21600" w="21600">
                  <a:moveTo>
                    <a:pt x="10800" y="0"/>
                  </a:moveTo>
                  <a:lnTo>
                    <a:pt x="12383" y="697"/>
                  </a:lnTo>
                  <a:lnTo>
                    <a:pt x="14137" y="457"/>
                  </a:lnTo>
                  <a:lnTo>
                    <a:pt x="15394" y="1543"/>
                  </a:lnTo>
                  <a:lnTo>
                    <a:pt x="17148" y="1783"/>
                  </a:lnTo>
                  <a:lnTo>
                    <a:pt x="17955" y="3151"/>
                  </a:lnTo>
                  <a:lnTo>
                    <a:pt x="19537" y="3848"/>
                  </a:lnTo>
                  <a:lnTo>
                    <a:pt x="19815" y="5365"/>
                  </a:lnTo>
                  <a:lnTo>
                    <a:pt x="21071" y="6451"/>
                  </a:lnTo>
                  <a:lnTo>
                    <a:pt x="20794" y="7967"/>
                  </a:lnTo>
                  <a:lnTo>
                    <a:pt x="21600" y="9335"/>
                  </a:lnTo>
                  <a:lnTo>
                    <a:pt x="20794" y="10704"/>
                  </a:lnTo>
                  <a:lnTo>
                    <a:pt x="21071" y="12220"/>
                  </a:lnTo>
                  <a:lnTo>
                    <a:pt x="19815" y="13306"/>
                  </a:lnTo>
                  <a:lnTo>
                    <a:pt x="19537" y="14823"/>
                  </a:lnTo>
                  <a:lnTo>
                    <a:pt x="17955" y="15520"/>
                  </a:lnTo>
                  <a:lnTo>
                    <a:pt x="17148" y="16888"/>
                  </a:lnTo>
                  <a:lnTo>
                    <a:pt x="15394" y="17128"/>
                  </a:lnTo>
                  <a:cubicBezTo>
                    <a:pt x="15394" y="17128"/>
                    <a:pt x="15015" y="17968"/>
                    <a:pt x="15015" y="19171"/>
                  </a:cubicBezTo>
                  <a:cubicBezTo>
                    <a:pt x="15015" y="20301"/>
                    <a:pt x="15492" y="21600"/>
                    <a:pt x="15492" y="21600"/>
                  </a:cubicBezTo>
                  <a:lnTo>
                    <a:pt x="12383" y="17974"/>
                  </a:lnTo>
                  <a:lnTo>
                    <a:pt x="10800" y="18671"/>
                  </a:lnTo>
                  <a:lnTo>
                    <a:pt x="9217" y="17974"/>
                  </a:lnTo>
                  <a:lnTo>
                    <a:pt x="7463" y="18214"/>
                  </a:lnTo>
                  <a:lnTo>
                    <a:pt x="6206" y="17128"/>
                  </a:lnTo>
                  <a:lnTo>
                    <a:pt x="4452" y="16888"/>
                  </a:lnTo>
                  <a:lnTo>
                    <a:pt x="3645" y="15520"/>
                  </a:lnTo>
                  <a:lnTo>
                    <a:pt x="2063" y="14823"/>
                  </a:lnTo>
                  <a:lnTo>
                    <a:pt x="1785" y="13306"/>
                  </a:lnTo>
                  <a:lnTo>
                    <a:pt x="529" y="12220"/>
                  </a:lnTo>
                  <a:lnTo>
                    <a:pt x="806" y="10704"/>
                  </a:lnTo>
                  <a:lnTo>
                    <a:pt x="0" y="9335"/>
                  </a:lnTo>
                  <a:lnTo>
                    <a:pt x="806" y="7967"/>
                  </a:lnTo>
                  <a:lnTo>
                    <a:pt x="529" y="6451"/>
                  </a:lnTo>
                  <a:lnTo>
                    <a:pt x="1785" y="5365"/>
                  </a:lnTo>
                  <a:lnTo>
                    <a:pt x="2063" y="3848"/>
                  </a:lnTo>
                  <a:lnTo>
                    <a:pt x="3645" y="3151"/>
                  </a:lnTo>
                  <a:lnTo>
                    <a:pt x="4452" y="1783"/>
                  </a:lnTo>
                  <a:lnTo>
                    <a:pt x="6206" y="1543"/>
                  </a:lnTo>
                  <a:lnTo>
                    <a:pt x="7463" y="457"/>
                  </a:lnTo>
                  <a:lnTo>
                    <a:pt x="9217" y="697"/>
                  </a:lnTo>
                  <a:lnTo>
                    <a:pt x="10800" y="0"/>
                  </a:lnTo>
                  <a:close/>
                </a:path>
              </a:pathLst>
            </a:custGeom>
            <a:noFill/>
            <a:ln cap="flat" cmpd="sng" w="9525">
              <a:solidFill>
                <a:srgbClr val="FFFFFF"/>
              </a:solidFill>
              <a:prstDash val="dashDot"/>
              <a:miter lim="400000"/>
              <a:headEnd len="sm" w="sm" type="none"/>
              <a:tailEnd len="sm" w="sm" type="none"/>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FFFFFF"/>
                </a:buClr>
                <a:buSzPts val="1300"/>
                <a:buFont typeface="Ovo"/>
                <a:buNone/>
              </a:pPr>
              <a:r>
                <a:t/>
              </a:r>
              <a:endParaRPr b="0" i="0" sz="1300" u="none" cap="none" strike="noStrike">
                <a:solidFill>
                  <a:srgbClr val="FFFFFF"/>
                </a:solidFill>
                <a:latin typeface="Ovo"/>
                <a:ea typeface="Ovo"/>
                <a:cs typeface="Ovo"/>
                <a:sym typeface="Ovo"/>
              </a:endParaRPr>
            </a:p>
          </p:txBody>
        </p:sp>
        <p:sp>
          <p:nvSpPr>
            <p:cNvPr id="114" name="Google Shape;114;p21"/>
            <p:cNvSpPr txBox="1"/>
            <p:nvPr/>
          </p:nvSpPr>
          <p:spPr>
            <a:xfrm rot="33350">
              <a:off x="841473" y="1758778"/>
              <a:ext cx="7700162" cy="2291208"/>
            </a:xfrm>
            <a:prstGeom prst="rect">
              <a:avLst/>
            </a:prstGeom>
            <a:noFill/>
            <a:ln>
              <a:noFill/>
            </a:ln>
            <a:effectLst>
              <a:outerShdw blurRad="12700" rotWithShape="0" dir="5400000" dist="12700">
                <a:srgbClr val="000000">
                  <a:alpha val="29800"/>
                </a:srgbClr>
              </a:outerShdw>
            </a:effectLst>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4600"/>
                <a:buFont typeface="Arial"/>
                <a:buNone/>
              </a:pPr>
              <a:r>
                <a:rPr b="0" i="0" lang="en" sz="2600" u="none" cap="none" strike="noStrike">
                  <a:solidFill>
                    <a:srgbClr val="FFFFFF"/>
                  </a:solidFill>
                  <a:latin typeface="Arial"/>
                  <a:ea typeface="Arial"/>
                  <a:cs typeface="Arial"/>
                  <a:sym typeface="Arial"/>
                </a:rPr>
                <a:t>9 + 6… </a:t>
              </a:r>
              <a:endParaRPr sz="2600"/>
            </a:p>
            <a:p>
              <a:pPr indent="0" lvl="0" marL="0" marR="0" rtl="0" algn="ctr">
                <a:lnSpc>
                  <a:spcPct val="100000"/>
                </a:lnSpc>
                <a:spcBef>
                  <a:spcPts val="0"/>
                </a:spcBef>
                <a:spcAft>
                  <a:spcPts val="0"/>
                </a:spcAft>
                <a:buClr>
                  <a:srgbClr val="FFFFFF"/>
                </a:buClr>
                <a:buSzPts val="4600"/>
                <a:buFont typeface="Arial"/>
                <a:buNone/>
              </a:pPr>
              <a:r>
                <a:rPr b="0" i="0" lang="en" sz="2600" u="none" cap="none" strike="noStrike">
                  <a:solidFill>
                    <a:srgbClr val="FFFFFF"/>
                  </a:solidFill>
                  <a:latin typeface="Arial"/>
                  <a:ea typeface="Arial"/>
                  <a:cs typeface="Arial"/>
                  <a:sym typeface="Arial"/>
                </a:rPr>
                <a:t>9, 10-11-12-13-14-15</a:t>
              </a:r>
              <a:endParaRPr sz="2600"/>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2"/>
          <p:cNvPicPr preferRelativeResize="0"/>
          <p:nvPr/>
        </p:nvPicPr>
        <p:blipFill>
          <a:blip r:embed="rId3">
            <a:alphaModFix/>
          </a:blip>
          <a:stretch>
            <a:fillRect/>
          </a:stretch>
        </p:blipFill>
        <p:spPr>
          <a:xfrm>
            <a:off x="152400" y="990275"/>
            <a:ext cx="8839201" cy="3775467"/>
          </a:xfrm>
          <a:prstGeom prst="rect">
            <a:avLst/>
          </a:prstGeom>
          <a:noFill/>
          <a:ln>
            <a:noFill/>
          </a:ln>
        </p:spPr>
      </p:pic>
      <p:sp>
        <p:nvSpPr>
          <p:cNvPr id="120" name="Google Shape;120;p22"/>
          <p:cNvSpPr txBox="1"/>
          <p:nvPr>
            <p:ph idx="4294967295" type="title"/>
          </p:nvPr>
        </p:nvSpPr>
        <p:spPr>
          <a:xfrm>
            <a:off x="77100" y="360300"/>
            <a:ext cx="4494900" cy="30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acifico"/>
                <a:ea typeface="Pacifico"/>
                <a:cs typeface="Pacifico"/>
                <a:sym typeface="Pacifico"/>
              </a:rPr>
              <a:t>Guess My Fraction</a:t>
            </a:r>
            <a:endParaRPr>
              <a:latin typeface="Pacifico"/>
              <a:ea typeface="Pacifico"/>
              <a:cs typeface="Pacifico"/>
              <a:sym typeface="Pacifico"/>
            </a:endParaRPr>
          </a:p>
        </p:txBody>
      </p:sp>
      <p:sp>
        <p:nvSpPr>
          <p:cNvPr id="121" name="Google Shape;121;p22"/>
          <p:cNvSpPr txBox="1"/>
          <p:nvPr/>
        </p:nvSpPr>
        <p:spPr>
          <a:xfrm>
            <a:off x="6953925" y="360300"/>
            <a:ext cx="1576800" cy="30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4"/>
              </a:rPr>
              <a:t>Cuisenaire Rods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3"/>
          <p:cNvPicPr preferRelativeResize="0"/>
          <p:nvPr/>
        </p:nvPicPr>
        <p:blipFill>
          <a:blip r:embed="rId3">
            <a:alphaModFix/>
          </a:blip>
          <a:stretch>
            <a:fillRect/>
          </a:stretch>
        </p:blipFill>
        <p:spPr>
          <a:xfrm>
            <a:off x="3425775" y="458138"/>
            <a:ext cx="5528850" cy="3941975"/>
          </a:xfrm>
          <a:prstGeom prst="rect">
            <a:avLst/>
          </a:prstGeom>
          <a:noFill/>
          <a:ln>
            <a:noFill/>
          </a:ln>
        </p:spPr>
      </p:pic>
      <p:sp>
        <p:nvSpPr>
          <p:cNvPr id="127" name="Google Shape;127;p23"/>
          <p:cNvSpPr txBox="1"/>
          <p:nvPr/>
        </p:nvSpPr>
        <p:spPr>
          <a:xfrm>
            <a:off x="193500" y="344575"/>
            <a:ext cx="3115200" cy="4169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en"/>
              <a:t>Let’s play with the tool first! Explore the settings. What noticings do you have? What are some tasks your students could engage in?</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In the upper right corner of the webpage, </a:t>
            </a:r>
            <a:r>
              <a:rPr b="1" lang="en"/>
              <a:t>adjust the base to 12</a:t>
            </a:r>
            <a:r>
              <a:rPr lang="en"/>
              <a:t>. </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Put </a:t>
            </a:r>
            <a:r>
              <a:rPr b="1" lang="en"/>
              <a:t>one of</a:t>
            </a:r>
            <a:r>
              <a:rPr lang="en"/>
              <a:t> </a:t>
            </a:r>
            <a:r>
              <a:rPr b="1" lang="en"/>
              <a:t>each color</a:t>
            </a:r>
            <a:r>
              <a:rPr lang="en"/>
              <a:t> in your workspace.  You will have 12 bars</a:t>
            </a:r>
            <a:r>
              <a:rPr b="1" lang="en"/>
              <a:t>. Do not add </a:t>
            </a:r>
            <a:r>
              <a:rPr b="1" lang="en"/>
              <a:t>additional</a:t>
            </a:r>
            <a:r>
              <a:rPr b="1" lang="en"/>
              <a:t> bars to your set. </a:t>
            </a:r>
            <a:r>
              <a:rPr lang="en"/>
              <a:t>Use your set of cuisenaire rods to solve the task. </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solidFill>
                  <a:schemeClr val="dk1"/>
                </a:solidFill>
              </a:rPr>
              <a:t>Let’s look at 1 or 2 of the rows of the Guess My Fraction clue card and the cuisenaire rods to explore it. </a:t>
            </a:r>
            <a:endParaRPr/>
          </a:p>
        </p:txBody>
      </p:sp>
      <p:sp>
        <p:nvSpPr>
          <p:cNvPr id="128" name="Google Shape;128;p23"/>
          <p:cNvSpPr txBox="1"/>
          <p:nvPr/>
        </p:nvSpPr>
        <p:spPr>
          <a:xfrm>
            <a:off x="4105175" y="4564200"/>
            <a:ext cx="4257000" cy="42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21525" y="498400"/>
            <a:ext cx="8092800" cy="1383900"/>
          </a:xfrm>
          <a:prstGeom prst="rect">
            <a:avLst/>
          </a:prstGeom>
        </p:spPr>
        <p:txBody>
          <a:bodyPr anchorCtr="0" anchor="ctr" bIns="32750" lIns="32750" spcFirstLastPara="1" rIns="32750" wrap="square" tIns="32750">
            <a:noAutofit/>
          </a:bodyPr>
          <a:lstStyle/>
          <a:p>
            <a:pPr indent="0" lvl="0" marL="0" rtl="0" algn="l">
              <a:spcBef>
                <a:spcPts val="0"/>
              </a:spcBef>
              <a:spcAft>
                <a:spcPts val="0"/>
              </a:spcAft>
              <a:buNone/>
            </a:pPr>
            <a:r>
              <a:rPr b="1" lang="en" sz="3200">
                <a:latin typeface="Pacifico"/>
                <a:ea typeface="Pacifico"/>
                <a:cs typeface="Pacifico"/>
                <a:sym typeface="Pacifico"/>
              </a:rPr>
              <a:t>Fluency</a:t>
            </a:r>
            <a:endParaRPr sz="3200"/>
          </a:p>
          <a:p>
            <a:pPr indent="0" lvl="0" marL="0" rtl="0" algn="l">
              <a:spcBef>
                <a:spcPts val="0"/>
              </a:spcBef>
              <a:spcAft>
                <a:spcPts val="0"/>
              </a:spcAft>
              <a:buNone/>
            </a:pPr>
            <a:r>
              <a:rPr lang="en" sz="2700"/>
              <a:t>When M</a:t>
            </a:r>
            <a:r>
              <a:rPr lang="en" sz="2700"/>
              <a:t>athematical</a:t>
            </a:r>
            <a:r>
              <a:rPr lang="en" sz="2700"/>
              <a:t> skills grow from conceptual understanding, students can use the </a:t>
            </a:r>
            <a:r>
              <a:rPr lang="en" sz="2700"/>
              <a:t>relational</a:t>
            </a:r>
            <a:r>
              <a:rPr lang="en" sz="2700"/>
              <a:t> knowledge in application and computation. </a:t>
            </a:r>
            <a:endParaRPr sz="2700"/>
          </a:p>
          <a:p>
            <a:pPr indent="0" lvl="0" marL="0" rtl="0" algn="ctr">
              <a:spcBef>
                <a:spcPts val="0"/>
              </a:spcBef>
              <a:spcAft>
                <a:spcPts val="0"/>
              </a:spcAft>
              <a:buNone/>
            </a:pPr>
            <a:r>
              <a:t/>
            </a:r>
            <a:endParaRPr/>
          </a:p>
        </p:txBody>
      </p:sp>
      <p:pic>
        <p:nvPicPr>
          <p:cNvPr id="134" name="Google Shape;134;p24"/>
          <p:cNvPicPr preferRelativeResize="0"/>
          <p:nvPr/>
        </p:nvPicPr>
        <p:blipFill>
          <a:blip r:embed="rId3">
            <a:alphaModFix/>
          </a:blip>
          <a:stretch>
            <a:fillRect/>
          </a:stretch>
        </p:blipFill>
        <p:spPr>
          <a:xfrm>
            <a:off x="525524" y="2074650"/>
            <a:ext cx="8092949" cy="2797649"/>
          </a:xfrm>
          <a:prstGeom prst="rect">
            <a:avLst/>
          </a:prstGeom>
          <a:noFill/>
          <a:ln>
            <a:noFill/>
          </a:ln>
        </p:spPr>
      </p:pic>
      <p:pic>
        <p:nvPicPr>
          <p:cNvPr id="135" name="Google Shape;135;p24"/>
          <p:cNvPicPr preferRelativeResize="0"/>
          <p:nvPr/>
        </p:nvPicPr>
        <p:blipFill>
          <a:blip r:embed="rId4">
            <a:alphaModFix/>
          </a:blip>
          <a:stretch>
            <a:fillRect/>
          </a:stretch>
        </p:blipFill>
        <p:spPr>
          <a:xfrm>
            <a:off x="7875325" y="498400"/>
            <a:ext cx="1120026" cy="9509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C5BABB"/>
      </a:lt2>
      <a:accent1>
        <a:srgbClr val="FFAB40"/>
      </a:accent1>
      <a:accent2>
        <a:srgbClr val="212121"/>
      </a:accent2>
      <a:accent3>
        <a:srgbClr val="1389C5"/>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